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9" r:id="rId20"/>
    <p:sldId id="274" r:id="rId21"/>
    <p:sldId id="276" r:id="rId22"/>
    <p:sldId id="275" r:id="rId23"/>
    <p:sldId id="277" r:id="rId24"/>
    <p:sldId id="278" r:id="rId25"/>
    <p:sldId id="280" r:id="rId26"/>
    <p:sldId id="281" r:id="rId27"/>
    <p:sldId id="282" r:id="rId28"/>
  </p:sldIdLst>
  <p:sldSz cx="12192000" cy="6858000"/>
  <p:notesSz cx="6858000" cy="9144000"/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A8522"/>
    <a:srgbClr val="2E6CA4"/>
    <a:srgbClr val="CC00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19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108" y="2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cs-CZ" smtClean="0"/>
              <a:t>Kliknutím lze upravit styl.</a:t>
            </a:r>
            <a:endParaRPr lang="cs-CZ"/>
          </a:p>
        </p:txBody>
      </p:sp>
      <p:sp>
        <p:nvSpPr>
          <p:cNvPr id="3" name="Podnadpis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 smtClean="0"/>
              <a:t>Kliknutím lze upravit styl předlohy.</a:t>
            </a:r>
            <a:endParaRPr lang="cs-CZ"/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B606E-8A3E-4AC2-97EA-AB002FEB235A}" type="datetimeFigureOut">
              <a:rPr lang="cs-CZ" smtClean="0"/>
              <a:t>15.11.2019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3DF7E-1666-4846-8C11-A8BA9C3DDD9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5051628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mtClean="0"/>
              <a:t>Kliknutím lze upravit styl.</a:t>
            </a:r>
            <a:endParaRPr lang="cs-CZ"/>
          </a:p>
        </p:txBody>
      </p:sp>
      <p:sp>
        <p:nvSpPr>
          <p:cNvPr id="3" name="Zástupný symbol pro svislý tex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cs-CZ" smtClean="0"/>
              <a:t>Kliknutím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/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B606E-8A3E-4AC2-97EA-AB002FEB235A}" type="datetimeFigureOut">
              <a:rPr lang="cs-CZ" smtClean="0"/>
              <a:t>15.11.2019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3DF7E-1666-4846-8C11-A8BA9C3DDD9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6795209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vislý nadpis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cs-CZ" smtClean="0"/>
              <a:t>Kliknutím lze upravit styl.</a:t>
            </a:r>
            <a:endParaRPr lang="cs-CZ"/>
          </a:p>
        </p:txBody>
      </p:sp>
      <p:sp>
        <p:nvSpPr>
          <p:cNvPr id="3" name="Zástupný symbol pro svislý text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cs-CZ" smtClean="0"/>
              <a:t>Kliknutím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/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B606E-8A3E-4AC2-97EA-AB002FEB235A}" type="datetimeFigureOut">
              <a:rPr lang="cs-CZ" smtClean="0"/>
              <a:t>15.11.2019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3DF7E-1666-4846-8C11-A8BA9C3DDD9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0792940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mtClean="0"/>
              <a:t>Kliknutím lze upravit styl.</a:t>
            </a:r>
            <a:endParaRPr lang="cs-CZ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 smtClean="0"/>
              <a:t>Kliknutím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/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B606E-8A3E-4AC2-97EA-AB002FEB235A}" type="datetimeFigureOut">
              <a:rPr lang="cs-CZ" smtClean="0"/>
              <a:t>15.11.2019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3DF7E-1666-4846-8C11-A8BA9C3DDD9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1485276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čá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cs-CZ" smtClean="0"/>
              <a:t>Kliknutím lze upravit styl.</a:t>
            </a:r>
            <a:endParaRPr lang="cs-CZ"/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 smtClean="0"/>
              <a:t>Kliknutím lze upravit styly předlohy textu.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B606E-8A3E-4AC2-97EA-AB002FEB235A}" type="datetimeFigureOut">
              <a:rPr lang="cs-CZ" smtClean="0"/>
              <a:t>15.11.2019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3DF7E-1666-4846-8C11-A8BA9C3DDD9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9312520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mtClean="0"/>
              <a:t>Kliknutím lze upravit styl.</a:t>
            </a:r>
            <a:endParaRPr lang="cs-CZ"/>
          </a:p>
        </p:txBody>
      </p:sp>
      <p:sp>
        <p:nvSpPr>
          <p:cNvPr id="3" name="Zástupný symbol pro obsah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cs-CZ" smtClean="0"/>
              <a:t>Kliknutím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/>
          </a:p>
        </p:txBody>
      </p:sp>
      <p:sp>
        <p:nvSpPr>
          <p:cNvPr id="4" name="Zástupný symbol pro obsah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cs-CZ" smtClean="0"/>
              <a:t>Kliknutím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/>
          </a:p>
        </p:txBody>
      </p:sp>
      <p:sp>
        <p:nvSpPr>
          <p:cNvPr id="5" name="Zástupný symbol pro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B606E-8A3E-4AC2-97EA-AB002FEB235A}" type="datetimeFigureOut">
              <a:rPr lang="cs-CZ" smtClean="0"/>
              <a:t>15.11.2019</a:t>
            </a:fld>
            <a:endParaRPr lang="cs-CZ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3DF7E-1666-4846-8C11-A8BA9C3DDD9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7441089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cs-CZ" smtClean="0"/>
              <a:t>Kliknutím lze upravit styl.</a:t>
            </a:r>
            <a:endParaRPr lang="cs-CZ"/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 smtClean="0"/>
              <a:t>Kliknutím lze upravit styly předlohy textu.</a:t>
            </a:r>
          </a:p>
        </p:txBody>
      </p:sp>
      <p:sp>
        <p:nvSpPr>
          <p:cNvPr id="4" name="Zástupný symbol pro obsah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cs-CZ" smtClean="0"/>
              <a:t>Kliknutím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/>
          </a:p>
        </p:txBody>
      </p:sp>
      <p:sp>
        <p:nvSpPr>
          <p:cNvPr id="5" name="Zástupný symbol pro tex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 smtClean="0"/>
              <a:t>Kliknutím lze upravit styly předlohy textu.</a:t>
            </a:r>
          </a:p>
        </p:txBody>
      </p:sp>
      <p:sp>
        <p:nvSpPr>
          <p:cNvPr id="6" name="Zástupný symbol pro obsah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cs-CZ" smtClean="0"/>
              <a:t>Kliknutím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/>
          </a:p>
        </p:txBody>
      </p:sp>
      <p:sp>
        <p:nvSpPr>
          <p:cNvPr id="7" name="Zástupný symbol pro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B606E-8A3E-4AC2-97EA-AB002FEB235A}" type="datetimeFigureOut">
              <a:rPr lang="cs-CZ" smtClean="0"/>
              <a:t>15.11.2019</a:t>
            </a:fld>
            <a:endParaRPr lang="cs-CZ"/>
          </a:p>
        </p:txBody>
      </p:sp>
      <p:sp>
        <p:nvSpPr>
          <p:cNvPr id="8" name="Zástupný symbol pro zápatí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9" name="Zástupný symbol pro číslo snímk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3DF7E-1666-4846-8C11-A8BA9C3DDD9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2179958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Pouze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mtClean="0"/>
              <a:t>Kliknutím lze upravit styl.</a:t>
            </a:r>
            <a:endParaRPr lang="cs-CZ"/>
          </a:p>
        </p:txBody>
      </p:sp>
      <p:sp>
        <p:nvSpPr>
          <p:cNvPr id="3" name="Zástupný symbol pro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B606E-8A3E-4AC2-97EA-AB002FEB235A}" type="datetimeFigureOut">
              <a:rPr lang="cs-CZ" smtClean="0"/>
              <a:t>15.11.2019</a:t>
            </a:fld>
            <a:endParaRPr lang="cs-CZ"/>
          </a:p>
        </p:txBody>
      </p:sp>
      <p:sp>
        <p:nvSpPr>
          <p:cNvPr id="4" name="Zástupný symbol pro zápatí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Zástupný symbol pro číslo snímk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3DF7E-1666-4846-8C11-A8BA9C3DDD9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787177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B606E-8A3E-4AC2-97EA-AB002FEB235A}" type="datetimeFigureOut">
              <a:rPr lang="cs-CZ" smtClean="0"/>
              <a:t>15.11.2019</a:t>
            </a:fld>
            <a:endParaRPr lang="cs-CZ"/>
          </a:p>
        </p:txBody>
      </p:sp>
      <p:sp>
        <p:nvSpPr>
          <p:cNvPr id="3" name="Zástupný symbol pro zápatí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3DF7E-1666-4846-8C11-A8BA9C3DDD9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2709330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 smtClean="0"/>
              <a:t>Kliknutím lze upravit styl.</a:t>
            </a:r>
            <a:endParaRPr lang="cs-CZ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cs-CZ" smtClean="0"/>
              <a:t>Kliknutím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/>
          </a:p>
        </p:txBody>
      </p:sp>
      <p:sp>
        <p:nvSpPr>
          <p:cNvPr id="4" name="Zástupný symbol pro tex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 smtClean="0"/>
              <a:t>Kliknutím lze upravit styly předlohy textu.</a:t>
            </a:r>
          </a:p>
        </p:txBody>
      </p:sp>
      <p:sp>
        <p:nvSpPr>
          <p:cNvPr id="5" name="Zástupný symbol pro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B606E-8A3E-4AC2-97EA-AB002FEB235A}" type="datetimeFigureOut">
              <a:rPr lang="cs-CZ" smtClean="0"/>
              <a:t>15.11.2019</a:t>
            </a:fld>
            <a:endParaRPr lang="cs-CZ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3DF7E-1666-4846-8C11-A8BA9C3DDD9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0785051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 smtClean="0"/>
              <a:t>Kliknutím lze upravit styl.</a:t>
            </a:r>
            <a:endParaRPr lang="cs-CZ"/>
          </a:p>
        </p:txBody>
      </p:sp>
      <p:sp>
        <p:nvSpPr>
          <p:cNvPr id="3" name="Zástupný symbol pro obrázek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cs-CZ"/>
          </a:p>
        </p:txBody>
      </p:sp>
      <p:sp>
        <p:nvSpPr>
          <p:cNvPr id="4" name="Zástupný symbol pro tex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 smtClean="0"/>
              <a:t>Kliknutím lze upravit styly předlohy textu.</a:t>
            </a:r>
          </a:p>
        </p:txBody>
      </p:sp>
      <p:sp>
        <p:nvSpPr>
          <p:cNvPr id="5" name="Zástupný symbol pro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2B606E-8A3E-4AC2-97EA-AB002FEB235A}" type="datetimeFigureOut">
              <a:rPr lang="cs-CZ" smtClean="0"/>
              <a:t>15.11.2019</a:t>
            </a:fld>
            <a:endParaRPr lang="cs-CZ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63DF7E-1666-4846-8C11-A8BA9C3DDD9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3281193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nadpis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 smtClean="0"/>
              <a:t>Kliknutím lze upravit styl.</a:t>
            </a:r>
            <a:endParaRPr lang="cs-CZ"/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 smtClean="0"/>
              <a:t>Kliknutím lze upravit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/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2B606E-8A3E-4AC2-97EA-AB002FEB235A}" type="datetimeFigureOut">
              <a:rPr lang="cs-CZ" smtClean="0"/>
              <a:t>15.11.2019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63DF7E-1666-4846-8C11-A8BA9C3DDD9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0435869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odnadpis 2"/>
          <p:cNvSpPr>
            <a:spLocks noGrp="1"/>
          </p:cNvSpPr>
          <p:nvPr>
            <p:ph type="subTitle" idx="1"/>
          </p:nvPr>
        </p:nvSpPr>
        <p:spPr>
          <a:xfrm>
            <a:off x="1523998" y="3118809"/>
            <a:ext cx="9144000" cy="860067"/>
          </a:xfrm>
        </p:spPr>
        <p:txBody>
          <a:bodyPr>
            <a:normAutofit lnSpcReduction="10000"/>
          </a:bodyPr>
          <a:lstStyle/>
          <a:p>
            <a:r>
              <a:rPr lang="cs-CZ" sz="6000" b="1" dirty="0" smtClean="0">
                <a:solidFill>
                  <a:srgbClr val="CC0011"/>
                </a:solidFill>
                <a:latin typeface="Cabin" panose="020B0803050202020004" pitchFamily="34" charset="0"/>
                <a:ea typeface="Roboto Thin" pitchFamily="2" charset="0"/>
              </a:rPr>
              <a:t>Práce s XLSX tabulkami</a:t>
            </a:r>
            <a:endParaRPr lang="cs-CZ" sz="6000" b="1" dirty="0">
              <a:solidFill>
                <a:srgbClr val="CC0011"/>
              </a:solidFill>
              <a:latin typeface="Cabin" panose="020B0803050202020004" pitchFamily="34" charset="0"/>
              <a:ea typeface="Roboto Thin" pitchFamily="2" charset="0"/>
            </a:endParaRPr>
          </a:p>
        </p:txBody>
      </p:sp>
      <p:pic>
        <p:nvPicPr>
          <p:cNvPr id="6" name="Obrázek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2747" y="956007"/>
            <a:ext cx="4866503" cy="1235937"/>
          </a:xfrm>
          <a:prstGeom prst="rect">
            <a:avLst/>
          </a:prstGeom>
        </p:spPr>
      </p:pic>
      <p:pic>
        <p:nvPicPr>
          <p:cNvPr id="9" name="Obrázek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0354" y="4271427"/>
            <a:ext cx="6071287" cy="490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6238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91826"/>
          </a:xfrm>
        </p:spPr>
        <p:txBody>
          <a:bodyPr/>
          <a:lstStyle/>
          <a:p>
            <a:r>
              <a:rPr lang="cs-CZ" b="1" dirty="0" smtClean="0">
                <a:solidFill>
                  <a:srgbClr val="CC0011"/>
                </a:solidFill>
                <a:latin typeface="Cabin" panose="020B0803050202020004" pitchFamily="34" charset="0"/>
              </a:rPr>
              <a:t>Základy práce s buňkou</a:t>
            </a:r>
            <a:endParaRPr lang="cs-CZ" b="1" dirty="0">
              <a:solidFill>
                <a:srgbClr val="CC0011"/>
              </a:solidFill>
              <a:latin typeface="Cabin" panose="020B0803050202020004" pitchFamily="34" charset="0"/>
            </a:endParaRP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44515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cs-CZ" sz="24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nastavení hodnoty buňky</a:t>
            </a:r>
          </a:p>
          <a:p>
            <a:pPr marL="457200" lvl="1" indent="0">
              <a:buNone/>
            </a:pPr>
            <a:r>
              <a:rPr lang="cs-CZ" sz="20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worksheet</a:t>
            </a:r>
            <a:r>
              <a:rPr lang="en-US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[</a:t>
            </a:r>
            <a:r>
              <a:rPr lang="cs-CZ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'</a:t>
            </a:r>
            <a:r>
              <a:rPr lang="en-US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A1</a:t>
            </a:r>
            <a:r>
              <a:rPr lang="cs-CZ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'</a:t>
            </a:r>
            <a:r>
              <a:rPr lang="en-US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]</a:t>
            </a:r>
            <a:r>
              <a:rPr lang="cs-CZ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= '</a:t>
            </a:r>
            <a:r>
              <a:rPr lang="en-US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B</a:t>
            </a:r>
            <a:r>
              <a:rPr lang="cs-CZ" sz="20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udiž</a:t>
            </a:r>
            <a:r>
              <a:rPr lang="cs-CZ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světlo'</a:t>
            </a:r>
          </a:p>
          <a:p>
            <a:pPr marL="457200" lvl="1" indent="0">
              <a:buNone/>
            </a:pPr>
            <a:r>
              <a:rPr lang="cs-CZ" sz="20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worksheet</a:t>
            </a:r>
            <a:r>
              <a:rPr lang="en-US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[</a:t>
            </a:r>
            <a:r>
              <a:rPr lang="cs-CZ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'</a:t>
            </a:r>
            <a:r>
              <a:rPr lang="en-US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A1</a:t>
            </a:r>
            <a:r>
              <a:rPr lang="cs-CZ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'</a:t>
            </a:r>
            <a:r>
              <a:rPr lang="en-US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].value</a:t>
            </a:r>
            <a:r>
              <a:rPr lang="cs-CZ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</a:t>
            </a:r>
            <a:r>
              <a:rPr lang="cs-CZ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= '</a:t>
            </a:r>
            <a:r>
              <a:rPr lang="en-US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B</a:t>
            </a:r>
            <a:r>
              <a:rPr lang="cs-CZ" sz="20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udiž</a:t>
            </a:r>
            <a:r>
              <a:rPr lang="cs-CZ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světlo'</a:t>
            </a:r>
          </a:p>
          <a:p>
            <a:pPr marL="457200" lvl="1" indent="0">
              <a:buNone/>
            </a:pPr>
            <a:endParaRPr lang="cs-CZ" sz="500" dirty="0" smtClean="0">
              <a:latin typeface="+mj-lt"/>
              <a:ea typeface="Roboto Thin" pitchFamily="2" charset="0"/>
              <a:cs typeface="Courier New" panose="02070309020205020404" pitchFamily="49" charset="0"/>
            </a:endParaRPr>
          </a:p>
          <a:p>
            <a:pPr>
              <a:buFontTx/>
              <a:buChar char="-"/>
            </a:pPr>
            <a:r>
              <a:rPr lang="en-US" sz="24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p</a:t>
            </a:r>
            <a:r>
              <a:rPr lang="cs-CZ" sz="2400" dirty="0" err="1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řečtení</a:t>
            </a:r>
            <a:r>
              <a:rPr lang="cs-CZ" sz="24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 hodnoty z buňky</a:t>
            </a:r>
            <a:endParaRPr lang="cs-CZ" sz="2400" dirty="0">
              <a:latin typeface="+mj-lt"/>
              <a:ea typeface="Roboto Thin" pitchFamily="2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r>
              <a:rPr lang="cs-CZ" sz="20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worksheet</a:t>
            </a:r>
            <a:r>
              <a:rPr lang="en-US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[</a:t>
            </a:r>
            <a:r>
              <a:rPr lang="cs-CZ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'</a:t>
            </a:r>
            <a:r>
              <a:rPr lang="en-US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A1</a:t>
            </a:r>
            <a:r>
              <a:rPr lang="cs-CZ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'</a:t>
            </a:r>
            <a:r>
              <a:rPr lang="en-US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]</a:t>
            </a:r>
            <a:r>
              <a:rPr lang="cs-CZ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.</a:t>
            </a:r>
            <a:r>
              <a:rPr lang="cs-CZ" sz="20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value</a:t>
            </a:r>
            <a:endParaRPr lang="cs-CZ" sz="2000" dirty="0">
              <a:latin typeface="Consolas" panose="020B0609020204030204" pitchFamily="49" charset="0"/>
              <a:ea typeface="Roboto Thin" pitchFamily="2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endParaRPr lang="cs-CZ" sz="500" dirty="0">
              <a:ea typeface="Roboto Thin" pitchFamily="2" charset="0"/>
              <a:cs typeface="Courier New" panose="02070309020205020404" pitchFamily="49" charset="0"/>
            </a:endParaRPr>
          </a:p>
          <a:p>
            <a:pPr>
              <a:buFontTx/>
              <a:buChar char="-"/>
            </a:pPr>
            <a:r>
              <a:rPr lang="cs-CZ" sz="24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adresování pomocí </a:t>
            </a:r>
            <a:r>
              <a:rPr lang="cs-CZ" sz="2400" b="1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cell</a:t>
            </a:r>
            <a:endParaRPr lang="cs-CZ" sz="2400" b="1" dirty="0">
              <a:latin typeface="+mj-lt"/>
              <a:ea typeface="Roboto Thin" pitchFamily="2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r>
              <a:rPr lang="cs-CZ" sz="20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worksheet.cell</a:t>
            </a:r>
            <a:r>
              <a:rPr lang="cs-CZ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(</a:t>
            </a:r>
            <a:r>
              <a:rPr lang="cs-CZ" sz="20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row</a:t>
            </a:r>
            <a:r>
              <a:rPr lang="cs-CZ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=2, </a:t>
            </a:r>
            <a:r>
              <a:rPr lang="cs-CZ" sz="20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column</a:t>
            </a:r>
            <a:r>
              <a:rPr lang="cs-CZ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=3, </a:t>
            </a:r>
            <a:r>
              <a:rPr lang="cs-CZ" sz="20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value</a:t>
            </a:r>
            <a:r>
              <a:rPr lang="cs-CZ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=6)</a:t>
            </a:r>
            <a:endParaRPr lang="cs-CZ" sz="2000" dirty="0">
              <a:latin typeface="Consolas" panose="020B0609020204030204" pitchFamily="49" charset="0"/>
              <a:ea typeface="Roboto Thin" pitchFamily="2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endParaRPr lang="cs-CZ" sz="500" dirty="0">
              <a:ea typeface="Roboto Thin" pitchFamily="2" charset="0"/>
              <a:cs typeface="Courier New" panose="02070309020205020404" pitchFamily="49" charset="0"/>
            </a:endParaRPr>
          </a:p>
        </p:txBody>
      </p:sp>
      <p:pic>
        <p:nvPicPr>
          <p:cNvPr id="4" name="Obráze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0676" y="365125"/>
            <a:ext cx="1393124" cy="353809"/>
          </a:xfrm>
          <a:prstGeom prst="rect">
            <a:avLst/>
          </a:prstGeom>
        </p:spPr>
      </p:pic>
      <p:pic>
        <p:nvPicPr>
          <p:cNvPr id="4098" name="Picture 2" descr="bunka.jpg, 23kB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1934" y="2988274"/>
            <a:ext cx="3181865" cy="3181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64298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91826"/>
          </a:xfrm>
        </p:spPr>
        <p:txBody>
          <a:bodyPr/>
          <a:lstStyle/>
          <a:p>
            <a:r>
              <a:rPr lang="cs-CZ" b="1" dirty="0" smtClean="0">
                <a:solidFill>
                  <a:srgbClr val="CC0011"/>
                </a:solidFill>
                <a:latin typeface="Cabin" panose="020B0803050202020004" pitchFamily="34" charset="0"/>
              </a:rPr>
              <a:t>Práce s více buňkami</a:t>
            </a:r>
            <a:endParaRPr lang="cs-CZ" b="1" dirty="0">
              <a:solidFill>
                <a:srgbClr val="CC0011"/>
              </a:solidFill>
              <a:latin typeface="Cabin" panose="020B0803050202020004" pitchFamily="34" charset="0"/>
            </a:endParaRP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16364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cs-CZ" sz="24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výběr </a:t>
            </a:r>
            <a:r>
              <a:rPr lang="en-US" sz="2400" dirty="0" err="1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rozsahu</a:t>
            </a:r>
            <a:r>
              <a:rPr lang="en-US" sz="24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 v</a:t>
            </a:r>
            <a:r>
              <a:rPr lang="cs-CZ" sz="2400" dirty="0" err="1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íce</a:t>
            </a:r>
            <a:r>
              <a:rPr lang="cs-CZ" sz="24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 buněk</a:t>
            </a:r>
          </a:p>
          <a:p>
            <a:pPr marL="457200" lvl="1" indent="0">
              <a:buNone/>
            </a:pPr>
            <a:r>
              <a:rPr lang="cs-CZ" sz="20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cell_range</a:t>
            </a:r>
            <a:r>
              <a:rPr lang="cs-CZ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= </a:t>
            </a:r>
            <a:r>
              <a:rPr lang="cs-CZ" sz="20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worksheet</a:t>
            </a:r>
            <a:r>
              <a:rPr lang="en-US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[</a:t>
            </a:r>
            <a:r>
              <a:rPr lang="cs-CZ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'</a:t>
            </a:r>
            <a:r>
              <a:rPr lang="en-US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A1:F5</a:t>
            </a:r>
            <a:r>
              <a:rPr lang="cs-CZ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'</a:t>
            </a:r>
            <a:r>
              <a:rPr lang="en-US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]</a:t>
            </a:r>
            <a:endParaRPr lang="cs-CZ" sz="2000" dirty="0" smtClean="0">
              <a:latin typeface="Consolas" panose="020B0609020204030204" pitchFamily="49" charset="0"/>
              <a:ea typeface="Roboto Thin" pitchFamily="2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endParaRPr lang="cs-CZ" sz="500" dirty="0" smtClean="0">
              <a:latin typeface="+mj-lt"/>
              <a:ea typeface="Roboto Thin" pitchFamily="2" charset="0"/>
              <a:cs typeface="Courier New" panose="02070309020205020404" pitchFamily="49" charset="0"/>
            </a:endParaRPr>
          </a:p>
          <a:p>
            <a:pPr>
              <a:buFontTx/>
              <a:buChar char="-"/>
            </a:pPr>
            <a:r>
              <a:rPr lang="cs-CZ" sz="24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výběr celých sloupců</a:t>
            </a:r>
            <a:endParaRPr lang="cs-CZ" sz="2400" dirty="0">
              <a:latin typeface="+mj-lt"/>
              <a:ea typeface="Roboto Thin" pitchFamily="2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r>
              <a:rPr lang="cs-CZ" sz="20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column</a:t>
            </a:r>
            <a:r>
              <a:rPr lang="cs-CZ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= </a:t>
            </a:r>
            <a:r>
              <a:rPr lang="cs-CZ" sz="20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worksheet</a:t>
            </a:r>
            <a:r>
              <a:rPr lang="en-US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[</a:t>
            </a:r>
            <a:r>
              <a:rPr lang="cs-CZ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'D'</a:t>
            </a:r>
            <a:r>
              <a:rPr lang="en-US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]</a:t>
            </a:r>
            <a:endParaRPr lang="cs-CZ" sz="2000" dirty="0">
              <a:latin typeface="Consolas" panose="020B0609020204030204" pitchFamily="49" charset="0"/>
              <a:ea typeface="Roboto Thin" pitchFamily="2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endParaRPr lang="cs-CZ" sz="500" dirty="0">
              <a:ea typeface="Roboto Thin" pitchFamily="2" charset="0"/>
              <a:cs typeface="Courier New" panose="02070309020205020404" pitchFamily="49" charset="0"/>
            </a:endParaRPr>
          </a:p>
          <a:p>
            <a:pPr>
              <a:buFontTx/>
              <a:buChar char="-"/>
            </a:pPr>
            <a:r>
              <a:rPr lang="cs-CZ" sz="24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výběr celých řádků</a:t>
            </a:r>
            <a:endParaRPr lang="cs-CZ" sz="2400" b="1" dirty="0">
              <a:latin typeface="+mj-lt"/>
              <a:ea typeface="Roboto Thin" pitchFamily="2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r>
              <a:rPr lang="cs-CZ" sz="20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row</a:t>
            </a:r>
            <a:r>
              <a:rPr lang="cs-CZ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= </a:t>
            </a:r>
            <a:r>
              <a:rPr lang="cs-CZ" sz="20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worksheet</a:t>
            </a:r>
            <a:r>
              <a:rPr lang="en-US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[</a:t>
            </a:r>
            <a:r>
              <a:rPr lang="cs-CZ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8</a:t>
            </a:r>
            <a:r>
              <a:rPr lang="en-US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]</a:t>
            </a:r>
            <a:endParaRPr lang="cs-CZ" sz="2000" dirty="0" smtClean="0">
              <a:latin typeface="Consolas" panose="020B0609020204030204" pitchFamily="49" charset="0"/>
              <a:ea typeface="Roboto Thin" pitchFamily="2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endParaRPr lang="cs-CZ" sz="500" dirty="0" smtClean="0">
              <a:ea typeface="Roboto Thin" pitchFamily="2" charset="0"/>
              <a:cs typeface="Courier New" panose="02070309020205020404" pitchFamily="49" charset="0"/>
            </a:endParaRPr>
          </a:p>
          <a:p>
            <a:pPr>
              <a:buFontTx/>
              <a:buChar char="-"/>
            </a:pPr>
            <a:r>
              <a:rPr lang="cs-CZ" sz="24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výběr více </a:t>
            </a:r>
            <a:r>
              <a:rPr lang="cs-CZ" sz="2400" dirty="0">
                <a:latin typeface="+mj-lt"/>
                <a:ea typeface="Roboto Thin" pitchFamily="2" charset="0"/>
                <a:cs typeface="Courier New" panose="02070309020205020404" pitchFamily="49" charset="0"/>
              </a:rPr>
              <a:t>sloupců</a:t>
            </a:r>
          </a:p>
          <a:p>
            <a:pPr marL="457200" lvl="1" indent="0">
              <a:buNone/>
            </a:pPr>
            <a:r>
              <a:rPr lang="cs-CZ" sz="20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columns</a:t>
            </a:r>
            <a:r>
              <a:rPr lang="cs-CZ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</a:t>
            </a:r>
            <a:r>
              <a:rPr lang="cs-CZ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= </a:t>
            </a:r>
            <a:r>
              <a:rPr lang="cs-CZ" sz="20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worksheet</a:t>
            </a:r>
            <a:r>
              <a:rPr lang="en-US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[</a:t>
            </a:r>
            <a:r>
              <a:rPr lang="cs-CZ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'B:D'</a:t>
            </a:r>
            <a:r>
              <a:rPr lang="en-US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]</a:t>
            </a:r>
            <a:endParaRPr lang="cs-CZ" sz="2000" dirty="0">
              <a:latin typeface="Consolas" panose="020B0609020204030204" pitchFamily="49" charset="0"/>
              <a:ea typeface="Roboto Thin" pitchFamily="2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endParaRPr lang="cs-CZ" sz="500" dirty="0">
              <a:ea typeface="Roboto Thin" pitchFamily="2" charset="0"/>
              <a:cs typeface="Courier New" panose="02070309020205020404" pitchFamily="49" charset="0"/>
            </a:endParaRPr>
          </a:p>
          <a:p>
            <a:pPr>
              <a:buFontTx/>
              <a:buChar char="-"/>
            </a:pPr>
            <a:r>
              <a:rPr lang="cs-CZ" sz="24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výběr více řádků</a:t>
            </a:r>
            <a:endParaRPr lang="cs-CZ" sz="2400" b="1" dirty="0">
              <a:latin typeface="+mj-lt"/>
              <a:ea typeface="Roboto Thin" pitchFamily="2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r>
              <a:rPr lang="cs-CZ" sz="20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rows</a:t>
            </a:r>
            <a:r>
              <a:rPr lang="cs-CZ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</a:t>
            </a:r>
            <a:r>
              <a:rPr lang="cs-CZ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= </a:t>
            </a:r>
            <a:r>
              <a:rPr lang="cs-CZ" sz="20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worksheet</a:t>
            </a:r>
            <a:r>
              <a:rPr lang="en-US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[</a:t>
            </a:r>
            <a:r>
              <a:rPr lang="cs-CZ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2:6</a:t>
            </a:r>
            <a:r>
              <a:rPr lang="en-US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]</a:t>
            </a:r>
            <a:endParaRPr lang="cs-CZ" sz="2000" dirty="0" smtClean="0">
              <a:latin typeface="Consolas" panose="020B0609020204030204" pitchFamily="49" charset="0"/>
              <a:ea typeface="Roboto Thin" pitchFamily="2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endParaRPr lang="cs-CZ" sz="500" dirty="0">
              <a:ea typeface="Roboto Thin" pitchFamily="2" charset="0"/>
              <a:cs typeface="Courier New" panose="02070309020205020404" pitchFamily="49" charset="0"/>
            </a:endParaRPr>
          </a:p>
        </p:txBody>
      </p:sp>
      <p:pic>
        <p:nvPicPr>
          <p:cNvPr id="4" name="Obráze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0676" y="365125"/>
            <a:ext cx="1393124" cy="353809"/>
          </a:xfrm>
          <a:prstGeom prst="rect">
            <a:avLst/>
          </a:prstGeom>
        </p:spPr>
      </p:pic>
      <p:pic>
        <p:nvPicPr>
          <p:cNvPr id="5122" name="Picture 2" descr="Výsledek obrázku pro buňk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800" y="3445989"/>
            <a:ext cx="3810000" cy="2724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07178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91826"/>
          </a:xfrm>
        </p:spPr>
        <p:txBody>
          <a:bodyPr/>
          <a:lstStyle/>
          <a:p>
            <a:r>
              <a:rPr lang="cs-CZ" b="1" dirty="0" smtClean="0">
                <a:solidFill>
                  <a:srgbClr val="CC0011"/>
                </a:solidFill>
                <a:latin typeface="Cabin" panose="020B0803050202020004" pitchFamily="34" charset="0"/>
              </a:rPr>
              <a:t>Procházení buněk</a:t>
            </a:r>
            <a:endParaRPr lang="cs-CZ" b="1" dirty="0">
              <a:solidFill>
                <a:srgbClr val="CC0011"/>
              </a:solidFill>
              <a:latin typeface="Cabin" panose="020B0803050202020004" pitchFamily="34" charset="0"/>
            </a:endParaRP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16364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cs-CZ" sz="2400" dirty="0">
                <a:latin typeface="+mj-lt"/>
                <a:ea typeface="Roboto Thin" pitchFamily="2" charset="0"/>
                <a:cs typeface="Courier New" panose="02070309020205020404" pitchFamily="49" charset="0"/>
              </a:rPr>
              <a:t>p</a:t>
            </a:r>
            <a:r>
              <a:rPr lang="cs-CZ" sz="24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rocházení </a:t>
            </a:r>
            <a:r>
              <a:rPr lang="cs-CZ" sz="2400" i="1" dirty="0" err="1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for</a:t>
            </a:r>
            <a:r>
              <a:rPr lang="cs-CZ" sz="24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 cyklem</a:t>
            </a:r>
          </a:p>
          <a:p>
            <a:pPr marL="457200" lvl="1" indent="0">
              <a:buNone/>
            </a:pPr>
            <a:r>
              <a:rPr lang="cs-CZ" sz="20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for</a:t>
            </a:r>
            <a:r>
              <a:rPr lang="cs-CZ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</a:t>
            </a:r>
            <a:r>
              <a:rPr lang="en-US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row</a:t>
            </a:r>
            <a:r>
              <a:rPr lang="cs-CZ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in </a:t>
            </a:r>
            <a:r>
              <a:rPr lang="cs-CZ" sz="20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worksheet</a:t>
            </a:r>
            <a:r>
              <a:rPr lang="en-US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[</a:t>
            </a:r>
            <a:r>
              <a:rPr lang="cs-CZ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'</a:t>
            </a:r>
            <a:r>
              <a:rPr lang="en-US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A1:F5</a:t>
            </a:r>
            <a:r>
              <a:rPr lang="cs-CZ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'</a:t>
            </a:r>
            <a:r>
              <a:rPr lang="en-US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]</a:t>
            </a:r>
            <a:r>
              <a:rPr lang="cs-CZ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:</a:t>
            </a:r>
          </a:p>
          <a:p>
            <a:pPr marL="457200" lvl="1" indent="0">
              <a:buNone/>
            </a:pPr>
            <a:r>
              <a:rPr lang="cs-CZ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	</a:t>
            </a:r>
            <a:r>
              <a:rPr lang="cs-CZ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</a:t>
            </a:r>
            <a:r>
              <a:rPr lang="cs-CZ" sz="20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for</a:t>
            </a:r>
            <a:r>
              <a:rPr lang="cs-CZ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cell in </a:t>
            </a:r>
            <a:r>
              <a:rPr lang="cs-CZ" sz="20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row</a:t>
            </a:r>
            <a:r>
              <a:rPr lang="cs-CZ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:</a:t>
            </a:r>
            <a:endParaRPr lang="en-US" sz="2000" dirty="0" smtClean="0">
              <a:latin typeface="Consolas" panose="020B0609020204030204" pitchFamily="49" charset="0"/>
              <a:ea typeface="Roboto Thin" pitchFamily="2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r>
              <a:rPr lang="en-US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	    </a:t>
            </a:r>
            <a:r>
              <a:rPr lang="cs-CZ" sz="20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print</a:t>
            </a:r>
            <a:r>
              <a:rPr lang="cs-CZ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(</a:t>
            </a:r>
            <a:r>
              <a:rPr lang="cs-CZ" sz="20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cell.value</a:t>
            </a:r>
            <a:r>
              <a:rPr lang="cs-CZ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)</a:t>
            </a:r>
          </a:p>
          <a:p>
            <a:pPr marL="457200" lvl="1" indent="0">
              <a:buNone/>
            </a:pPr>
            <a:endParaRPr lang="cs-CZ" sz="2000" dirty="0">
              <a:latin typeface="Consolas" panose="020B0609020204030204" pitchFamily="49" charset="0"/>
              <a:ea typeface="Roboto Thin" pitchFamily="2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endParaRPr lang="cs-CZ" sz="500" dirty="0" smtClean="0">
              <a:latin typeface="+mj-lt"/>
              <a:ea typeface="Roboto Thin" pitchFamily="2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r>
              <a:rPr lang="cs-CZ" sz="20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for</a:t>
            </a:r>
            <a:r>
              <a:rPr lang="cs-CZ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</a:t>
            </a:r>
            <a:r>
              <a:rPr lang="cs-CZ" sz="20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row</a:t>
            </a:r>
            <a:r>
              <a:rPr lang="cs-CZ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</a:t>
            </a:r>
            <a:r>
              <a:rPr lang="cs-CZ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in </a:t>
            </a:r>
            <a:r>
              <a:rPr lang="cs-CZ" sz="20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worksheet.iter_rows</a:t>
            </a:r>
            <a:r>
              <a:rPr lang="cs-CZ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(</a:t>
            </a:r>
            <a:r>
              <a:rPr lang="cs-CZ" sz="20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min_row</a:t>
            </a:r>
            <a:r>
              <a:rPr lang="cs-CZ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=1</a:t>
            </a:r>
            <a:r>
              <a:rPr lang="cs-CZ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, </a:t>
            </a:r>
            <a:r>
              <a:rPr lang="cs-CZ" sz="20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max_col</a:t>
            </a:r>
            <a:r>
              <a:rPr lang="cs-CZ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=2, </a:t>
            </a:r>
            <a:r>
              <a:rPr lang="cs-CZ" sz="20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max_row</a:t>
            </a:r>
            <a:r>
              <a:rPr lang="cs-CZ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=3):</a:t>
            </a:r>
            <a:endParaRPr lang="cs-CZ" sz="2000" dirty="0">
              <a:latin typeface="Consolas" panose="020B0609020204030204" pitchFamily="49" charset="0"/>
              <a:ea typeface="Roboto Thin" pitchFamily="2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r>
              <a:rPr lang="cs-CZ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	</a:t>
            </a:r>
            <a:r>
              <a:rPr lang="cs-CZ" sz="20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for</a:t>
            </a:r>
            <a:r>
              <a:rPr lang="cs-CZ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cell in </a:t>
            </a:r>
            <a:r>
              <a:rPr lang="cs-CZ" sz="20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row</a:t>
            </a:r>
            <a:r>
              <a:rPr lang="cs-CZ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:</a:t>
            </a:r>
            <a:r>
              <a:rPr lang="cs-CZ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	</a:t>
            </a:r>
            <a:endParaRPr lang="cs-CZ" sz="2000" dirty="0" smtClean="0">
              <a:latin typeface="Consolas" panose="020B0609020204030204" pitchFamily="49" charset="0"/>
              <a:ea typeface="Roboto Thin" pitchFamily="2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r>
              <a:rPr lang="cs-CZ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	    </a:t>
            </a:r>
            <a:r>
              <a:rPr lang="cs-CZ" sz="20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print</a:t>
            </a:r>
            <a:r>
              <a:rPr lang="cs-CZ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(</a:t>
            </a:r>
            <a:r>
              <a:rPr lang="cs-CZ" sz="20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cell.value</a:t>
            </a:r>
            <a:r>
              <a:rPr lang="cs-CZ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)</a:t>
            </a:r>
          </a:p>
          <a:p>
            <a:pPr marL="457200" lvl="1" indent="0">
              <a:buNone/>
            </a:pPr>
            <a:endParaRPr lang="cs-CZ" sz="2000" dirty="0">
              <a:latin typeface="Consolas" panose="020B0609020204030204" pitchFamily="49" charset="0"/>
              <a:ea typeface="Roboto Thin" pitchFamily="2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endParaRPr lang="cs-CZ" sz="500" dirty="0" smtClean="0">
              <a:ea typeface="Roboto Thin" pitchFamily="2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r>
              <a:rPr lang="cs-CZ" sz="20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for</a:t>
            </a:r>
            <a:r>
              <a:rPr lang="cs-CZ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</a:t>
            </a:r>
            <a:r>
              <a:rPr lang="cs-CZ" sz="20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column</a:t>
            </a:r>
            <a:r>
              <a:rPr lang="cs-CZ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</a:t>
            </a:r>
            <a:r>
              <a:rPr lang="cs-CZ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in </a:t>
            </a:r>
            <a:r>
              <a:rPr lang="cs-CZ" sz="20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worksheet.iter_cols</a:t>
            </a:r>
            <a:r>
              <a:rPr lang="cs-CZ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(</a:t>
            </a:r>
            <a:r>
              <a:rPr lang="cs-CZ" sz="20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min_row</a:t>
            </a:r>
            <a:r>
              <a:rPr lang="cs-CZ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=1</a:t>
            </a:r>
            <a:r>
              <a:rPr lang="cs-CZ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, </a:t>
            </a:r>
            <a:r>
              <a:rPr lang="cs-CZ" sz="20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max_col</a:t>
            </a:r>
            <a:r>
              <a:rPr lang="cs-CZ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=2, </a:t>
            </a:r>
            <a:r>
              <a:rPr lang="cs-CZ" sz="20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max_row</a:t>
            </a:r>
            <a:r>
              <a:rPr lang="cs-CZ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=3):</a:t>
            </a:r>
          </a:p>
          <a:p>
            <a:pPr marL="457200" lvl="1" indent="0">
              <a:buNone/>
            </a:pPr>
            <a:r>
              <a:rPr lang="cs-CZ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	</a:t>
            </a:r>
            <a:r>
              <a:rPr lang="cs-CZ" sz="20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for</a:t>
            </a:r>
            <a:r>
              <a:rPr lang="cs-CZ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cell in </a:t>
            </a:r>
            <a:r>
              <a:rPr lang="cs-CZ" sz="20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column</a:t>
            </a:r>
            <a:r>
              <a:rPr lang="cs-CZ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:</a:t>
            </a:r>
            <a:r>
              <a:rPr lang="cs-CZ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	</a:t>
            </a:r>
          </a:p>
          <a:p>
            <a:pPr marL="457200" lvl="1" indent="0">
              <a:buNone/>
            </a:pPr>
            <a:r>
              <a:rPr lang="cs-CZ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	    </a:t>
            </a:r>
            <a:r>
              <a:rPr lang="cs-CZ" sz="20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print</a:t>
            </a:r>
            <a:r>
              <a:rPr lang="cs-CZ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(</a:t>
            </a:r>
            <a:r>
              <a:rPr lang="cs-CZ" sz="20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cell.value</a:t>
            </a:r>
            <a:r>
              <a:rPr lang="cs-CZ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)</a:t>
            </a:r>
          </a:p>
          <a:p>
            <a:pPr marL="457200" lvl="1" indent="0">
              <a:buNone/>
            </a:pPr>
            <a:endParaRPr lang="cs-CZ" sz="500" dirty="0">
              <a:ea typeface="Roboto Thin" pitchFamily="2" charset="0"/>
              <a:cs typeface="Courier New" panose="02070309020205020404" pitchFamily="49" charset="0"/>
            </a:endParaRPr>
          </a:p>
        </p:txBody>
      </p:sp>
      <p:pic>
        <p:nvPicPr>
          <p:cNvPr id="4" name="Obráze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0676" y="365125"/>
            <a:ext cx="1393124" cy="353809"/>
          </a:xfrm>
          <a:prstGeom prst="rect">
            <a:avLst/>
          </a:prstGeom>
        </p:spPr>
      </p:pic>
      <p:pic>
        <p:nvPicPr>
          <p:cNvPr id="6147" name="Picture 3" descr="Související obrázek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2011" y="1556951"/>
            <a:ext cx="1031789" cy="1024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80197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91826"/>
          </a:xfrm>
        </p:spPr>
        <p:txBody>
          <a:bodyPr/>
          <a:lstStyle/>
          <a:p>
            <a:r>
              <a:rPr lang="cs-CZ" b="1" dirty="0" smtClean="0">
                <a:solidFill>
                  <a:srgbClr val="CC0011"/>
                </a:solidFill>
                <a:latin typeface="Cabin" panose="020B0803050202020004" pitchFamily="34" charset="0"/>
              </a:rPr>
              <a:t>Rozsah buněk v listu</a:t>
            </a:r>
            <a:endParaRPr lang="cs-CZ" b="1" dirty="0">
              <a:solidFill>
                <a:srgbClr val="CC0011"/>
              </a:solidFill>
              <a:latin typeface="Cabin" panose="020B0803050202020004" pitchFamily="34" charset="0"/>
            </a:endParaRP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16364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cs-CZ" sz="24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automatické rozpoznání dle poslední buňky</a:t>
            </a:r>
          </a:p>
          <a:p>
            <a:pPr marL="457200" lvl="1" indent="0">
              <a:buNone/>
            </a:pPr>
            <a:r>
              <a:rPr lang="cs-CZ" sz="20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for</a:t>
            </a:r>
            <a:r>
              <a:rPr lang="cs-CZ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</a:t>
            </a:r>
            <a:r>
              <a:rPr lang="en-US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row</a:t>
            </a:r>
            <a:r>
              <a:rPr lang="cs-CZ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in </a:t>
            </a:r>
            <a:r>
              <a:rPr lang="cs-CZ" sz="20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worksheet.rows</a:t>
            </a:r>
            <a:r>
              <a:rPr lang="en-US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:</a:t>
            </a:r>
            <a:endParaRPr lang="cs-CZ" sz="2000" dirty="0" smtClean="0">
              <a:latin typeface="Consolas" panose="020B0609020204030204" pitchFamily="49" charset="0"/>
              <a:ea typeface="Roboto Thin" pitchFamily="2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r>
              <a:rPr lang="en-US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	for cell in row:</a:t>
            </a:r>
          </a:p>
          <a:p>
            <a:pPr marL="457200" lvl="1" indent="0">
              <a:buNone/>
            </a:pPr>
            <a:r>
              <a:rPr lang="en-US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	</a:t>
            </a:r>
            <a:r>
              <a:rPr lang="en-US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</a:t>
            </a:r>
            <a:r>
              <a:rPr lang="en-US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  </a:t>
            </a:r>
            <a:r>
              <a:rPr lang="cs-CZ" sz="20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print</a:t>
            </a:r>
            <a:r>
              <a:rPr lang="cs-CZ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(</a:t>
            </a:r>
            <a:r>
              <a:rPr lang="cs-CZ" sz="20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cell.value</a:t>
            </a:r>
            <a:r>
              <a:rPr lang="cs-CZ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)</a:t>
            </a:r>
          </a:p>
          <a:p>
            <a:pPr marL="457200" lvl="1" indent="0">
              <a:buNone/>
            </a:pPr>
            <a:endParaRPr lang="cs-CZ" sz="2000" dirty="0">
              <a:latin typeface="Consolas" panose="020B0609020204030204" pitchFamily="49" charset="0"/>
              <a:ea typeface="Roboto Thin" pitchFamily="2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endParaRPr lang="cs-CZ" sz="500" dirty="0" smtClean="0">
              <a:latin typeface="+mj-lt"/>
              <a:ea typeface="Roboto Thin" pitchFamily="2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r>
              <a:rPr lang="cs-CZ" sz="20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for</a:t>
            </a:r>
            <a:r>
              <a:rPr lang="cs-CZ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</a:t>
            </a:r>
            <a:r>
              <a:rPr lang="en-US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column</a:t>
            </a:r>
            <a:r>
              <a:rPr lang="cs-CZ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</a:t>
            </a:r>
            <a:r>
              <a:rPr lang="cs-CZ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in </a:t>
            </a:r>
            <a:r>
              <a:rPr lang="cs-CZ" sz="20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worksheet</a:t>
            </a:r>
            <a:r>
              <a:rPr lang="cs-CZ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.</a:t>
            </a:r>
            <a:r>
              <a:rPr lang="en-US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column:</a:t>
            </a:r>
            <a:endParaRPr lang="cs-CZ" sz="2000" dirty="0">
              <a:latin typeface="Consolas" panose="020B0609020204030204" pitchFamily="49" charset="0"/>
              <a:ea typeface="Roboto Thin" pitchFamily="2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r>
              <a:rPr lang="en-US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	for cell in </a:t>
            </a:r>
            <a:r>
              <a:rPr lang="en-US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column:</a:t>
            </a:r>
            <a:endParaRPr lang="en-US" sz="2000" dirty="0">
              <a:latin typeface="Consolas" panose="020B0609020204030204" pitchFamily="49" charset="0"/>
              <a:ea typeface="Roboto Thin" pitchFamily="2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r>
              <a:rPr lang="en-US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	    </a:t>
            </a:r>
            <a:r>
              <a:rPr lang="cs-CZ" sz="20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print</a:t>
            </a:r>
            <a:r>
              <a:rPr lang="cs-CZ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(</a:t>
            </a:r>
            <a:r>
              <a:rPr lang="cs-CZ" sz="20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cell.value</a:t>
            </a:r>
            <a:r>
              <a:rPr lang="cs-CZ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)</a:t>
            </a:r>
            <a:endParaRPr lang="cs-CZ" sz="2000" dirty="0">
              <a:latin typeface="Consolas" panose="020B0609020204030204" pitchFamily="49" charset="0"/>
              <a:ea typeface="Roboto Thin" pitchFamily="2" charset="0"/>
              <a:cs typeface="Courier New" panose="02070309020205020404" pitchFamily="49" charset="0"/>
            </a:endParaRPr>
          </a:p>
        </p:txBody>
      </p:sp>
      <p:pic>
        <p:nvPicPr>
          <p:cNvPr id="4" name="Obráze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0676" y="365125"/>
            <a:ext cx="1393124" cy="353809"/>
          </a:xfrm>
          <a:prstGeom prst="rect">
            <a:avLst/>
          </a:prstGeom>
        </p:spPr>
      </p:pic>
      <p:pic>
        <p:nvPicPr>
          <p:cNvPr id="7" name="Obrázek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0237" y="3478426"/>
            <a:ext cx="2963563" cy="2963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7960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91826"/>
          </a:xfrm>
        </p:spPr>
        <p:txBody>
          <a:bodyPr/>
          <a:lstStyle/>
          <a:p>
            <a:r>
              <a:rPr lang="en-US" b="1" dirty="0" smtClean="0">
                <a:solidFill>
                  <a:srgbClr val="CC0011"/>
                </a:solidFill>
                <a:latin typeface="Cabin" panose="020B0803050202020004" pitchFamily="34" charset="0"/>
              </a:rPr>
              <a:t>Read-only</a:t>
            </a:r>
            <a:endParaRPr lang="cs-CZ" b="1" dirty="0">
              <a:solidFill>
                <a:srgbClr val="CC0011"/>
              </a:solidFill>
              <a:latin typeface="Cabin" panose="020B0803050202020004" pitchFamily="34" charset="0"/>
            </a:endParaRP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838200" y="1825625"/>
            <a:ext cx="11049000" cy="4616364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cs-CZ" sz="24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v procházení přímo </a:t>
            </a:r>
            <a:r>
              <a:rPr lang="cs-CZ" sz="2400" dirty="0" err="1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values</a:t>
            </a:r>
            <a:r>
              <a:rPr lang="cs-CZ" sz="24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 nebo v iteraci s </a:t>
            </a:r>
            <a:r>
              <a:rPr lang="cs-CZ" sz="2400" dirty="0" err="1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values_only</a:t>
            </a:r>
            <a:endParaRPr lang="cs-CZ" sz="2400" dirty="0" smtClean="0">
              <a:latin typeface="+mj-lt"/>
              <a:ea typeface="Roboto Thin" pitchFamily="2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r>
              <a:rPr lang="cs-CZ" sz="20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for</a:t>
            </a:r>
            <a:r>
              <a:rPr lang="cs-CZ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</a:t>
            </a:r>
            <a:r>
              <a:rPr lang="en-US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row</a:t>
            </a:r>
            <a:r>
              <a:rPr lang="cs-CZ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in </a:t>
            </a:r>
            <a:r>
              <a:rPr lang="cs-CZ" sz="20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worksheet</a:t>
            </a:r>
            <a:r>
              <a:rPr lang="cs-CZ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.</a:t>
            </a:r>
            <a:r>
              <a:rPr lang="en-US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values:</a:t>
            </a:r>
            <a:endParaRPr lang="cs-CZ" sz="2000" dirty="0" smtClean="0">
              <a:latin typeface="Consolas" panose="020B0609020204030204" pitchFamily="49" charset="0"/>
              <a:ea typeface="Roboto Thin" pitchFamily="2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r>
              <a:rPr lang="en-US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	for value in row:</a:t>
            </a:r>
          </a:p>
          <a:p>
            <a:pPr marL="457200" lvl="1" indent="0">
              <a:buNone/>
            </a:pPr>
            <a:r>
              <a:rPr lang="en-US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	</a:t>
            </a:r>
            <a:r>
              <a:rPr lang="en-US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</a:t>
            </a:r>
            <a:r>
              <a:rPr lang="en-US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  </a:t>
            </a:r>
            <a:r>
              <a:rPr lang="cs-CZ" sz="20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print</a:t>
            </a:r>
            <a:r>
              <a:rPr lang="cs-CZ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(</a:t>
            </a:r>
            <a:r>
              <a:rPr lang="cs-CZ" sz="20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value</a:t>
            </a:r>
            <a:r>
              <a:rPr lang="cs-CZ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)</a:t>
            </a:r>
          </a:p>
          <a:p>
            <a:pPr marL="457200" lvl="1" indent="0">
              <a:buNone/>
            </a:pPr>
            <a:endParaRPr lang="cs-CZ" sz="2000" dirty="0">
              <a:latin typeface="Consolas" panose="020B0609020204030204" pitchFamily="49" charset="0"/>
              <a:ea typeface="Roboto Thin" pitchFamily="2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endParaRPr lang="cs-CZ" sz="500" dirty="0" smtClean="0">
              <a:latin typeface="+mj-lt"/>
              <a:ea typeface="Roboto Thin" pitchFamily="2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r>
              <a:rPr lang="en-US" sz="18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for row in </a:t>
            </a:r>
            <a:r>
              <a:rPr lang="en-US" sz="18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worksheet.iter_rows</a:t>
            </a:r>
            <a:r>
              <a:rPr lang="en-US" sz="18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(</a:t>
            </a:r>
            <a:r>
              <a:rPr lang="en-US" sz="18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min_row</a:t>
            </a:r>
            <a:r>
              <a:rPr lang="en-US" sz="18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=1</a:t>
            </a:r>
            <a:r>
              <a:rPr lang="en-US" sz="18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, </a:t>
            </a:r>
            <a:r>
              <a:rPr lang="en-US" sz="18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max_col</a:t>
            </a:r>
            <a:r>
              <a:rPr lang="en-US" sz="18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=2, </a:t>
            </a:r>
            <a:r>
              <a:rPr lang="en-US" sz="18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max_row</a:t>
            </a:r>
            <a:r>
              <a:rPr lang="en-US" sz="18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=3, </a:t>
            </a:r>
            <a:r>
              <a:rPr lang="en-US" sz="18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values_only</a:t>
            </a:r>
            <a:r>
              <a:rPr lang="en-US" sz="18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=True):</a:t>
            </a:r>
            <a:endParaRPr lang="en-US" dirty="0" smtClean="0">
              <a:latin typeface="Consolas" panose="020B0609020204030204" pitchFamily="49" charset="0"/>
              <a:ea typeface="Roboto Thin" pitchFamily="2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r>
              <a:rPr lang="en-US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	</a:t>
            </a:r>
            <a:r>
              <a:rPr lang="en-US" sz="18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for </a:t>
            </a:r>
            <a:r>
              <a:rPr lang="en-US" sz="18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value in row:</a:t>
            </a:r>
          </a:p>
          <a:p>
            <a:pPr marL="457200" lvl="1" indent="0">
              <a:buNone/>
            </a:pPr>
            <a:r>
              <a:rPr lang="en-US" sz="18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	    </a:t>
            </a:r>
            <a:r>
              <a:rPr lang="cs-CZ" sz="18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print</a:t>
            </a:r>
            <a:r>
              <a:rPr lang="cs-CZ" sz="18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(</a:t>
            </a:r>
            <a:r>
              <a:rPr lang="cs-CZ" sz="18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value</a:t>
            </a:r>
            <a:r>
              <a:rPr lang="cs-CZ" sz="18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)</a:t>
            </a:r>
          </a:p>
          <a:p>
            <a:pPr marL="457200" lvl="1" indent="0">
              <a:buNone/>
            </a:pPr>
            <a:endParaRPr lang="cs-CZ" sz="1800" dirty="0" smtClean="0">
              <a:latin typeface="Consolas" panose="020B0609020204030204" pitchFamily="49" charset="0"/>
              <a:ea typeface="Roboto Thin" pitchFamily="2" charset="0"/>
              <a:cs typeface="Courier New" panose="02070309020205020404" pitchFamily="49" charset="0"/>
            </a:endParaRPr>
          </a:p>
          <a:p>
            <a:pPr lvl="1">
              <a:buFontTx/>
              <a:buChar char="-"/>
            </a:pPr>
            <a:r>
              <a:rPr lang="cs-CZ" sz="2000" dirty="0" err="1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read-only</a:t>
            </a:r>
            <a:r>
              <a:rPr lang="cs-CZ" sz="20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 nefunguje při iteraci přes sloupce (kvůli výkonu)</a:t>
            </a:r>
          </a:p>
          <a:p>
            <a:pPr lvl="1">
              <a:buFontTx/>
              <a:buChar char="-"/>
            </a:pPr>
            <a:endParaRPr lang="cs-CZ" sz="1800" dirty="0">
              <a:ea typeface="Roboto Thin" pitchFamily="2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endParaRPr lang="cs-CZ" sz="1800" dirty="0" smtClean="0">
              <a:latin typeface="Consolas" panose="020B0609020204030204" pitchFamily="49" charset="0"/>
              <a:ea typeface="Roboto Thin" pitchFamily="2" charset="0"/>
              <a:cs typeface="Courier New" panose="02070309020205020404" pitchFamily="49" charset="0"/>
            </a:endParaRPr>
          </a:p>
        </p:txBody>
      </p:sp>
      <p:pic>
        <p:nvPicPr>
          <p:cNvPr id="4" name="Obráze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0676" y="365125"/>
            <a:ext cx="1393124" cy="353809"/>
          </a:xfrm>
          <a:prstGeom prst="rect">
            <a:avLst/>
          </a:prstGeom>
        </p:spPr>
      </p:pic>
      <p:pic>
        <p:nvPicPr>
          <p:cNvPr id="6" name="Obrázek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4364" y="4885038"/>
            <a:ext cx="1599436" cy="1556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7106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91826"/>
          </a:xfrm>
        </p:spPr>
        <p:txBody>
          <a:bodyPr/>
          <a:lstStyle/>
          <a:p>
            <a:r>
              <a:rPr lang="cs-CZ" b="1" dirty="0" smtClean="0">
                <a:solidFill>
                  <a:srgbClr val="CC0011"/>
                </a:solidFill>
                <a:latin typeface="Cabin" panose="020B0803050202020004" pitchFamily="34" charset="0"/>
              </a:rPr>
              <a:t>Zápis pomocí rozsahu</a:t>
            </a:r>
            <a:endParaRPr lang="cs-CZ" b="1" dirty="0">
              <a:solidFill>
                <a:srgbClr val="CC0011"/>
              </a:solidFill>
              <a:latin typeface="Cabin" panose="020B0803050202020004" pitchFamily="34" charset="0"/>
            </a:endParaRP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16364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cs-CZ" sz="24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protože je ve </a:t>
            </a:r>
            <a:r>
              <a:rPr lang="cs-CZ" sz="2400" i="1" dirty="0" err="1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for</a:t>
            </a:r>
            <a:r>
              <a:rPr lang="cs-CZ" sz="24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 cyklu definována buňka, je třeba přistupovat přes </a:t>
            </a:r>
            <a:r>
              <a:rPr lang="cs-CZ" sz="2400" i="1" dirty="0" err="1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value</a:t>
            </a:r>
            <a:endParaRPr lang="cs-CZ" sz="2400" dirty="0" smtClean="0">
              <a:latin typeface="+mj-lt"/>
              <a:ea typeface="Roboto Thin" pitchFamily="2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r>
              <a:rPr lang="cs-CZ" sz="20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for</a:t>
            </a:r>
            <a:r>
              <a:rPr lang="cs-CZ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</a:t>
            </a:r>
            <a:r>
              <a:rPr lang="en-US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row</a:t>
            </a:r>
            <a:r>
              <a:rPr lang="cs-CZ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in </a:t>
            </a:r>
            <a:r>
              <a:rPr lang="cs-CZ" sz="20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worksheet.rows</a:t>
            </a:r>
            <a:r>
              <a:rPr lang="en-US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:</a:t>
            </a:r>
            <a:endParaRPr lang="cs-CZ" sz="2000" dirty="0">
              <a:latin typeface="Consolas" panose="020B0609020204030204" pitchFamily="49" charset="0"/>
              <a:ea typeface="Roboto Thin" pitchFamily="2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r>
              <a:rPr lang="en-US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	for cell in row:</a:t>
            </a:r>
          </a:p>
          <a:p>
            <a:pPr marL="457200" lvl="1" indent="0">
              <a:buNone/>
            </a:pPr>
            <a:r>
              <a:rPr lang="en-US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	    </a:t>
            </a:r>
            <a:r>
              <a:rPr lang="cs-CZ" sz="20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cell.value</a:t>
            </a:r>
            <a:r>
              <a:rPr lang="cs-CZ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= '</a:t>
            </a:r>
            <a:r>
              <a:rPr lang="en-US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N</a:t>
            </a:r>
            <a:r>
              <a:rPr lang="cs-CZ" sz="20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ěco</a:t>
            </a:r>
            <a:r>
              <a:rPr lang="cs-CZ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vážně důležitého'</a:t>
            </a:r>
            <a:endParaRPr lang="cs-CZ" sz="2000" dirty="0">
              <a:latin typeface="Consolas" panose="020B0609020204030204" pitchFamily="49" charset="0"/>
              <a:ea typeface="Roboto Thin" pitchFamily="2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endParaRPr lang="cs-CZ" sz="500" dirty="0" smtClean="0">
              <a:latin typeface="+mj-lt"/>
              <a:ea typeface="Roboto Thin" pitchFamily="2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endParaRPr lang="cs-CZ" sz="500" dirty="0">
              <a:ea typeface="Roboto Thin" pitchFamily="2" charset="0"/>
              <a:cs typeface="Courier New" panose="02070309020205020404" pitchFamily="49" charset="0"/>
            </a:endParaRPr>
          </a:p>
        </p:txBody>
      </p:sp>
      <p:pic>
        <p:nvPicPr>
          <p:cNvPr id="4" name="Obráze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0676" y="365125"/>
            <a:ext cx="1393124" cy="353809"/>
          </a:xfrm>
          <a:prstGeom prst="rect">
            <a:avLst/>
          </a:prstGeom>
        </p:spPr>
      </p:pic>
      <p:pic>
        <p:nvPicPr>
          <p:cNvPr id="11266" name="Picture 2" descr="Výsledek obrázku pro pens writ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789" y="3358978"/>
            <a:ext cx="3083011" cy="3083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01114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91826"/>
          </a:xfrm>
        </p:spPr>
        <p:txBody>
          <a:bodyPr/>
          <a:lstStyle/>
          <a:p>
            <a:r>
              <a:rPr lang="cs-CZ" b="1" dirty="0" smtClean="0">
                <a:solidFill>
                  <a:srgbClr val="CC0011"/>
                </a:solidFill>
                <a:latin typeface="Cabin" panose="020B0803050202020004" pitchFamily="34" charset="0"/>
              </a:rPr>
              <a:t>Čtení dat ze souboru</a:t>
            </a:r>
            <a:endParaRPr lang="cs-CZ" b="1" dirty="0">
              <a:solidFill>
                <a:srgbClr val="CC0011"/>
              </a:solidFill>
              <a:latin typeface="Cabin" panose="020B0803050202020004" pitchFamily="34" charset="0"/>
            </a:endParaRP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56407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cs-CZ" sz="24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importujeme potřebnou funkci</a:t>
            </a:r>
            <a:r>
              <a:rPr lang="en-US" sz="24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 a je</a:t>
            </a:r>
            <a:r>
              <a:rPr lang="cs-CZ" sz="2400" dirty="0" err="1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ště</a:t>
            </a:r>
            <a:r>
              <a:rPr lang="cs-CZ" sz="24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 funkci na zjištění písmena sloupce</a:t>
            </a:r>
          </a:p>
          <a:p>
            <a:pPr marL="457200" lvl="1" indent="0">
              <a:buNone/>
            </a:pPr>
            <a:r>
              <a:rPr lang="cs-CZ" sz="20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from</a:t>
            </a:r>
            <a:r>
              <a:rPr lang="cs-CZ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openpyxl import </a:t>
            </a:r>
            <a:r>
              <a:rPr lang="cs-CZ" sz="20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load_workbook</a:t>
            </a:r>
            <a:endParaRPr lang="cs-CZ" sz="2000" dirty="0" smtClean="0">
              <a:latin typeface="Consolas" panose="020B0609020204030204" pitchFamily="49" charset="0"/>
              <a:ea typeface="Roboto Thin" pitchFamily="2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r>
              <a:rPr lang="cs-CZ" sz="20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from</a:t>
            </a:r>
            <a:r>
              <a:rPr lang="cs-CZ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</a:t>
            </a:r>
            <a:r>
              <a:rPr lang="cs-CZ" sz="20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openpyxl.utils</a:t>
            </a:r>
            <a:r>
              <a:rPr lang="cs-CZ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import </a:t>
            </a:r>
            <a:r>
              <a:rPr lang="cs-CZ" sz="20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get_column_letter</a:t>
            </a:r>
            <a:endParaRPr lang="cs-CZ" sz="2000" dirty="0" smtClean="0">
              <a:latin typeface="Consolas" panose="020B0609020204030204" pitchFamily="49" charset="0"/>
              <a:ea typeface="Roboto Thin" pitchFamily="2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endParaRPr lang="cs-CZ" sz="500" dirty="0" smtClean="0">
              <a:latin typeface="+mj-lt"/>
              <a:ea typeface="Roboto Thin" pitchFamily="2" charset="0"/>
              <a:cs typeface="Courier New" panose="02070309020205020404" pitchFamily="49" charset="0"/>
            </a:endParaRPr>
          </a:p>
          <a:p>
            <a:pPr>
              <a:buFontTx/>
              <a:buChar char="-"/>
            </a:pPr>
            <a:r>
              <a:rPr lang="cs-CZ" sz="24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načteme soubor podle jména</a:t>
            </a:r>
            <a:endParaRPr lang="cs-CZ" sz="2400" dirty="0">
              <a:latin typeface="+mj-lt"/>
              <a:ea typeface="Roboto Thin" pitchFamily="2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r>
              <a:rPr lang="cs-CZ" sz="20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workbook</a:t>
            </a:r>
            <a:r>
              <a:rPr lang="cs-CZ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</a:t>
            </a:r>
            <a:r>
              <a:rPr lang="cs-CZ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= </a:t>
            </a:r>
            <a:r>
              <a:rPr lang="cs-CZ" sz="20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load_workbook</a:t>
            </a:r>
            <a:r>
              <a:rPr lang="cs-CZ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(</a:t>
            </a:r>
            <a:r>
              <a:rPr lang="cs-CZ" sz="20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filename</a:t>
            </a:r>
            <a:r>
              <a:rPr lang="cs-CZ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='demo_openpyxl.xlsx')</a:t>
            </a:r>
          </a:p>
          <a:p>
            <a:pPr marL="457200" lvl="1" indent="0">
              <a:buNone/>
            </a:pPr>
            <a:endParaRPr lang="cs-CZ" sz="500" dirty="0">
              <a:ea typeface="Roboto Thin" pitchFamily="2" charset="0"/>
              <a:cs typeface="Courier New" panose="02070309020205020404" pitchFamily="49" charset="0"/>
            </a:endParaRPr>
          </a:p>
          <a:p>
            <a:pPr>
              <a:buFontTx/>
              <a:buChar char="-"/>
            </a:pPr>
            <a:r>
              <a:rPr lang="cs-CZ" sz="24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vybereme list dle jména</a:t>
            </a:r>
            <a:endParaRPr lang="cs-CZ" sz="2400" b="1" dirty="0">
              <a:latin typeface="+mj-lt"/>
              <a:ea typeface="Roboto Thin" pitchFamily="2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r>
              <a:rPr lang="cs-CZ" sz="20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worksheet</a:t>
            </a:r>
            <a:r>
              <a:rPr lang="cs-CZ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</a:t>
            </a:r>
            <a:r>
              <a:rPr lang="cs-CZ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= </a:t>
            </a:r>
            <a:r>
              <a:rPr lang="cs-CZ" sz="20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workbook</a:t>
            </a:r>
            <a:r>
              <a:rPr lang="cs-CZ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['DEMO (openpyxl)']</a:t>
            </a:r>
          </a:p>
          <a:p>
            <a:pPr marL="457200" lvl="1" indent="0">
              <a:buNone/>
            </a:pPr>
            <a:endParaRPr lang="cs-CZ" sz="500" dirty="0" smtClean="0">
              <a:ea typeface="Roboto Thin" pitchFamily="2" charset="0"/>
              <a:cs typeface="Courier New" panose="02070309020205020404" pitchFamily="49" charset="0"/>
            </a:endParaRPr>
          </a:p>
          <a:p>
            <a:pPr>
              <a:buFontTx/>
              <a:buChar char="-"/>
            </a:pPr>
            <a:r>
              <a:rPr lang="cs-CZ" sz="24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vypíšeme </a:t>
            </a:r>
            <a:r>
              <a:rPr lang="en-US" sz="2400" dirty="0" err="1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ozna</a:t>
            </a:r>
            <a:r>
              <a:rPr lang="cs-CZ" sz="2400" dirty="0" err="1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čení</a:t>
            </a:r>
            <a:r>
              <a:rPr lang="cs-CZ" sz="24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 buňky a hodnoty ze zvoleného rozsahu</a:t>
            </a:r>
            <a:endParaRPr lang="cs-CZ" sz="2400" dirty="0">
              <a:latin typeface="+mj-lt"/>
              <a:ea typeface="Roboto Thin" pitchFamily="2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r>
              <a:rPr lang="cs-CZ" sz="18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for</a:t>
            </a:r>
            <a:r>
              <a:rPr lang="cs-CZ" sz="18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</a:t>
            </a:r>
            <a:r>
              <a:rPr lang="cs-CZ" sz="18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row</a:t>
            </a:r>
            <a:r>
              <a:rPr lang="cs-CZ" sz="18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in </a:t>
            </a:r>
            <a:r>
              <a:rPr lang="cs-CZ" sz="18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worksheet</a:t>
            </a:r>
            <a:r>
              <a:rPr lang="en-US" sz="18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[</a:t>
            </a:r>
            <a:r>
              <a:rPr lang="cs-CZ" sz="18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'</a:t>
            </a:r>
            <a:r>
              <a:rPr lang="en-US" sz="18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C1</a:t>
            </a:r>
            <a:r>
              <a:rPr lang="cs-CZ" sz="18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'</a:t>
            </a:r>
            <a:r>
              <a:rPr lang="en-US" sz="18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:</a:t>
            </a:r>
            <a:r>
              <a:rPr lang="cs-CZ" sz="18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'</a:t>
            </a:r>
            <a:r>
              <a:rPr lang="en-US" sz="18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D5</a:t>
            </a:r>
            <a:r>
              <a:rPr lang="cs-CZ" sz="18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'</a:t>
            </a:r>
            <a:r>
              <a:rPr lang="en-US" sz="18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]:</a:t>
            </a:r>
          </a:p>
          <a:p>
            <a:pPr marL="457200" lvl="1" indent="0">
              <a:buNone/>
            </a:pPr>
            <a:r>
              <a:rPr lang="en-US" sz="18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	</a:t>
            </a:r>
            <a:r>
              <a:rPr lang="en-US" sz="18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for value in row:</a:t>
            </a:r>
          </a:p>
          <a:p>
            <a:pPr marL="457200" lvl="1" indent="0">
              <a:buNone/>
            </a:pPr>
            <a:r>
              <a:rPr lang="en-US" sz="18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	    </a:t>
            </a:r>
            <a:r>
              <a:rPr lang="en-US" sz="18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print(</a:t>
            </a:r>
            <a:r>
              <a:rPr lang="cs-CZ" sz="18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f“</a:t>
            </a:r>
            <a:r>
              <a:rPr lang="en-US" sz="18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{</a:t>
            </a:r>
            <a:r>
              <a:rPr lang="en-US" sz="18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get_column_letter</a:t>
            </a:r>
            <a:r>
              <a:rPr lang="en-US" sz="18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(</a:t>
            </a:r>
            <a:r>
              <a:rPr lang="en-US" sz="18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cell.column</a:t>
            </a:r>
            <a:r>
              <a:rPr lang="en-US" sz="18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)}{</a:t>
            </a:r>
            <a:r>
              <a:rPr lang="en-US" sz="18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cell.row</a:t>
            </a:r>
            <a:r>
              <a:rPr lang="en-US" sz="18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}:, {</a:t>
            </a:r>
            <a:r>
              <a:rPr lang="en-US" sz="18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cell.value</a:t>
            </a:r>
            <a:r>
              <a:rPr lang="en-US" sz="18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})</a:t>
            </a:r>
            <a:endParaRPr lang="cs-CZ" sz="1800" dirty="0">
              <a:latin typeface="Consolas" panose="020B0609020204030204" pitchFamily="49" charset="0"/>
              <a:ea typeface="Roboto Thin" pitchFamily="2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endParaRPr lang="cs-CZ" sz="500" dirty="0">
              <a:ea typeface="Roboto Thin" pitchFamily="2" charset="0"/>
              <a:cs typeface="Courier New" panose="02070309020205020404" pitchFamily="49" charset="0"/>
            </a:endParaRPr>
          </a:p>
        </p:txBody>
      </p:sp>
      <p:pic>
        <p:nvPicPr>
          <p:cNvPr id="4" name="Obráze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0676" y="365125"/>
            <a:ext cx="1393124" cy="353809"/>
          </a:xfrm>
          <a:prstGeom prst="rect">
            <a:avLst/>
          </a:prstGeom>
        </p:spPr>
      </p:pic>
      <p:pic>
        <p:nvPicPr>
          <p:cNvPr id="8" name="Obrázek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5660" y="3921211"/>
            <a:ext cx="1598140" cy="1598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4767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91826"/>
          </a:xfrm>
        </p:spPr>
        <p:txBody>
          <a:bodyPr/>
          <a:lstStyle/>
          <a:p>
            <a:r>
              <a:rPr lang="cs-CZ" b="1" dirty="0" smtClean="0">
                <a:solidFill>
                  <a:srgbClr val="CC0011"/>
                </a:solidFill>
                <a:latin typeface="Cabin" panose="020B0803050202020004" pitchFamily="34" charset="0"/>
              </a:rPr>
              <a:t>Cvičení dělá mistra</a:t>
            </a:r>
            <a:endParaRPr lang="cs-CZ" b="1" dirty="0">
              <a:solidFill>
                <a:srgbClr val="CC0011"/>
              </a:solidFill>
              <a:latin typeface="Cabin" panose="020B0803050202020004" pitchFamily="34" charset="0"/>
            </a:endParaRP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56407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cs-CZ" sz="24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nyní jsme připraveni na první </a:t>
            </a:r>
            <a:r>
              <a:rPr lang="cs-CZ" sz="24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cvičení</a:t>
            </a:r>
            <a:endParaRPr lang="cs-CZ" sz="2400" dirty="0" smtClean="0">
              <a:latin typeface="+mj-lt"/>
              <a:ea typeface="Roboto Thin" pitchFamily="2" charset="0"/>
              <a:cs typeface="Courier New" panose="02070309020205020404" pitchFamily="49" charset="0"/>
            </a:endParaRPr>
          </a:p>
          <a:p>
            <a:pPr lvl="1">
              <a:buFontTx/>
              <a:buChar char="-"/>
            </a:pPr>
            <a:r>
              <a:rPr lang="cs-CZ" sz="20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prošmejdi adresář </a:t>
            </a:r>
            <a:r>
              <a:rPr lang="cs-CZ" sz="2000" i="1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"lesson_01"</a:t>
            </a:r>
          </a:p>
          <a:p>
            <a:pPr lvl="1">
              <a:buFontTx/>
              <a:buChar char="-"/>
            </a:pPr>
            <a:r>
              <a:rPr lang="cs-CZ" sz="20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najdi soubor s </a:t>
            </a:r>
            <a:r>
              <a:rPr lang="cs-CZ" sz="2000" dirty="0">
                <a:latin typeface="+mj-lt"/>
                <a:ea typeface="Roboto Thin" pitchFamily="2" charset="0"/>
                <a:cs typeface="Courier New" panose="02070309020205020404" pitchFamily="49" charset="0"/>
              </a:rPr>
              <a:t>názvem </a:t>
            </a:r>
            <a:r>
              <a:rPr lang="cs-CZ" sz="2000" i="1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"Seznam </a:t>
            </a:r>
            <a:r>
              <a:rPr lang="cs-CZ" sz="2000" i="1" dirty="0">
                <a:latin typeface="+mj-lt"/>
                <a:ea typeface="Roboto Thin" pitchFamily="2" charset="0"/>
                <a:cs typeface="Courier New" panose="02070309020205020404" pitchFamily="49" charset="0"/>
              </a:rPr>
              <a:t>pracovníků - aktualizováno k </a:t>
            </a:r>
            <a:r>
              <a:rPr lang="cs-CZ" sz="2000" i="1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14.11.2019.xlsx"</a:t>
            </a:r>
          </a:p>
          <a:p>
            <a:pPr lvl="1">
              <a:buFontTx/>
              <a:buChar char="-"/>
            </a:pPr>
            <a:r>
              <a:rPr lang="cs-CZ" sz="20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ulož do slovníku pracovníky podle osobních čísel pomocí funkce </a:t>
            </a:r>
            <a:r>
              <a:rPr lang="cs-CZ" sz="19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load_workbook</a:t>
            </a:r>
            <a:endParaRPr lang="cs-CZ" sz="1900" dirty="0" smtClean="0">
              <a:latin typeface="+mj-lt"/>
              <a:ea typeface="Roboto Thin" pitchFamily="2" charset="0"/>
              <a:cs typeface="Courier New" panose="02070309020205020404" pitchFamily="49" charset="0"/>
            </a:endParaRPr>
          </a:p>
          <a:p>
            <a:pPr lvl="1">
              <a:buFontTx/>
              <a:buChar char="-"/>
            </a:pPr>
            <a:r>
              <a:rPr lang="cs-CZ" sz="20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najdi soubor s názvem </a:t>
            </a:r>
            <a:r>
              <a:rPr lang="cs-CZ" sz="2000" i="1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"seznam_oddeleni.csv"</a:t>
            </a:r>
          </a:p>
          <a:p>
            <a:pPr lvl="1">
              <a:buFontTx/>
              <a:buChar char="-"/>
            </a:pPr>
            <a:r>
              <a:rPr lang="cs-CZ" sz="20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ulož do slovníku čísla oddělení a jejich názvy pomocí knihovny </a:t>
            </a:r>
            <a:r>
              <a:rPr lang="cs-CZ" sz="1900" b="1" dirty="0" err="1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csv</a:t>
            </a:r>
            <a:endParaRPr lang="cs-CZ" sz="1900" b="1" dirty="0" smtClean="0">
              <a:latin typeface="+mj-lt"/>
              <a:ea typeface="Roboto Thin" pitchFamily="2" charset="0"/>
              <a:cs typeface="Courier New" panose="02070309020205020404" pitchFamily="49" charset="0"/>
            </a:endParaRPr>
          </a:p>
          <a:p>
            <a:pPr lvl="1">
              <a:buFontTx/>
              <a:buChar char="-"/>
            </a:pPr>
            <a:r>
              <a:rPr lang="cs-CZ" sz="2000" dirty="0">
                <a:latin typeface="+mj-lt"/>
                <a:ea typeface="Roboto Thin" pitchFamily="2" charset="0"/>
                <a:cs typeface="Courier New" panose="02070309020205020404" pitchFamily="49" charset="0"/>
              </a:rPr>
              <a:t>najdi soubor s názvem </a:t>
            </a:r>
            <a:r>
              <a:rPr lang="cs-CZ" sz="2000" i="1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"log_pristup_trezor.csv"</a:t>
            </a:r>
          </a:p>
          <a:p>
            <a:pPr lvl="1">
              <a:buFontTx/>
              <a:buChar char="-"/>
            </a:pPr>
            <a:r>
              <a:rPr lang="cs-CZ" sz="20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pomocí knihovny </a:t>
            </a:r>
            <a:r>
              <a:rPr lang="cs-CZ" sz="18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csv</a:t>
            </a:r>
            <a:r>
              <a:rPr lang="cs-CZ" sz="18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 </a:t>
            </a:r>
            <a:r>
              <a:rPr lang="cs-CZ" sz="20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načítej jednotlivé řádky</a:t>
            </a:r>
          </a:p>
          <a:p>
            <a:pPr lvl="2">
              <a:buFontTx/>
              <a:buChar char="-"/>
            </a:pPr>
            <a:r>
              <a:rPr lang="cs-CZ" sz="18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pro každý řádek kontroluj čas přístupu</a:t>
            </a:r>
          </a:p>
          <a:p>
            <a:pPr lvl="2">
              <a:buFontTx/>
              <a:buChar char="-"/>
            </a:pPr>
            <a:r>
              <a:rPr lang="cs-CZ" sz="18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pokud je čas přístupu před 6:00 nebo po 22:00, řádek zapiš do souboru*</a:t>
            </a:r>
          </a:p>
          <a:p>
            <a:pPr lvl="2">
              <a:buFontTx/>
              <a:buChar char="-"/>
            </a:pPr>
            <a:r>
              <a:rPr lang="cs-CZ" sz="18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formát výpisu:</a:t>
            </a:r>
          </a:p>
          <a:p>
            <a:pPr lvl="3">
              <a:buFontTx/>
              <a:buChar char="-"/>
            </a:pPr>
            <a:r>
              <a:rPr lang="cs-CZ" sz="16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osobní číslo, příjmení, jméno, název oddělení, datum přístupu, čas přístupu</a:t>
            </a:r>
          </a:p>
          <a:p>
            <a:pPr marL="914400" lvl="2" indent="0">
              <a:buNone/>
            </a:pPr>
            <a:endParaRPr lang="cs-CZ" sz="1600" dirty="0" smtClean="0">
              <a:latin typeface="+mj-lt"/>
              <a:ea typeface="Roboto Thin" pitchFamily="2" charset="0"/>
              <a:cs typeface="Courier New" panose="02070309020205020404" pitchFamily="49" charset="0"/>
            </a:endParaRPr>
          </a:p>
          <a:p>
            <a:pPr marL="914400" lvl="2" indent="0">
              <a:buNone/>
            </a:pPr>
            <a:r>
              <a:rPr lang="cs-CZ" sz="16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*nezapisuj řádky, u kterých přistupoval ředitel (soubor je určen pro ředitele)</a:t>
            </a:r>
          </a:p>
          <a:p>
            <a:pPr lvl="1">
              <a:buFontTx/>
              <a:buChar char="-"/>
            </a:pPr>
            <a:endParaRPr lang="cs-CZ" sz="2000" dirty="0" smtClean="0">
              <a:latin typeface="+mj-lt"/>
              <a:ea typeface="Roboto Thin" pitchFamily="2" charset="0"/>
              <a:cs typeface="Courier New" panose="02070309020205020404" pitchFamily="49" charset="0"/>
            </a:endParaRPr>
          </a:p>
          <a:p>
            <a:pPr lvl="1">
              <a:buFontTx/>
              <a:buChar char="-"/>
            </a:pPr>
            <a:endParaRPr lang="cs-CZ" sz="2000" dirty="0" smtClean="0">
              <a:latin typeface="+mj-lt"/>
              <a:ea typeface="Roboto Thin" pitchFamily="2" charset="0"/>
              <a:cs typeface="Courier New" panose="02070309020205020404" pitchFamily="49" charset="0"/>
            </a:endParaRPr>
          </a:p>
          <a:p>
            <a:pPr lvl="1">
              <a:buFontTx/>
              <a:buChar char="-"/>
            </a:pPr>
            <a:endParaRPr lang="cs-CZ" sz="1400" dirty="0">
              <a:latin typeface="Consolas" panose="020B0609020204030204" pitchFamily="49" charset="0"/>
              <a:ea typeface="Roboto Thin" pitchFamily="2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endParaRPr lang="cs-CZ" sz="500" dirty="0">
              <a:ea typeface="Roboto Thin" pitchFamily="2" charset="0"/>
              <a:cs typeface="Courier New" panose="02070309020205020404" pitchFamily="49" charset="0"/>
            </a:endParaRPr>
          </a:p>
        </p:txBody>
      </p:sp>
      <p:pic>
        <p:nvPicPr>
          <p:cNvPr id="4" name="Obráze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0676" y="365125"/>
            <a:ext cx="1393124" cy="353809"/>
          </a:xfrm>
          <a:prstGeom prst="rect">
            <a:avLst/>
          </a:prstGeom>
        </p:spPr>
      </p:pic>
      <p:pic>
        <p:nvPicPr>
          <p:cNvPr id="13318" name="Picture 6" descr="Výsledek obrázku pro bruce lee white background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1449" y="3205206"/>
            <a:ext cx="3693493" cy="366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73394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áze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0676" y="365125"/>
            <a:ext cx="1393124" cy="353809"/>
          </a:xfrm>
          <a:prstGeom prst="rect">
            <a:avLst/>
          </a:prstGeom>
        </p:spPr>
      </p:pic>
      <p:pic>
        <p:nvPicPr>
          <p:cNvPr id="1030" name="Picture 6" descr="Související obrázek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8233" y="1780401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Obdélník 8"/>
          <p:cNvSpPr/>
          <p:nvPr/>
        </p:nvSpPr>
        <p:spPr>
          <a:xfrm>
            <a:off x="3575438" y="3923526"/>
            <a:ext cx="490871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cs-CZ" sz="7200" b="1" dirty="0" smtClean="0">
                <a:solidFill>
                  <a:srgbClr val="4A8522"/>
                </a:solidFill>
                <a:latin typeface="Candara" panose="020E0502030303020204" pitchFamily="34" charset="0"/>
                <a:ea typeface="Roboto" pitchFamily="2" charset="0"/>
              </a:rPr>
              <a:t>Čas na oběd</a:t>
            </a:r>
            <a:endParaRPr lang="cs-CZ" sz="7200" b="1" dirty="0">
              <a:solidFill>
                <a:srgbClr val="4A8522"/>
              </a:solidFill>
              <a:latin typeface="Candara" panose="020E0502030303020204" pitchFamily="34" charset="0"/>
              <a:ea typeface="Robot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19375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91826"/>
          </a:xfrm>
        </p:spPr>
        <p:txBody>
          <a:bodyPr/>
          <a:lstStyle/>
          <a:p>
            <a:r>
              <a:rPr lang="cs-CZ" b="1" dirty="0" smtClean="0">
                <a:solidFill>
                  <a:srgbClr val="CC0011"/>
                </a:solidFill>
                <a:latin typeface="Cabin" panose="020B0803050202020004" pitchFamily="34" charset="0"/>
              </a:rPr>
              <a:t>Formátování</a:t>
            </a:r>
            <a:endParaRPr lang="cs-CZ" b="1" dirty="0">
              <a:solidFill>
                <a:srgbClr val="CC0011"/>
              </a:solidFill>
              <a:latin typeface="Cabin" panose="020B0803050202020004" pitchFamily="34" charset="0"/>
            </a:endParaRP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56407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cs-CZ" sz="24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co standardně v </a:t>
            </a:r>
            <a:r>
              <a:rPr lang="cs-CZ" sz="2400" i="1" dirty="0" err="1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xlsx</a:t>
            </a:r>
            <a:r>
              <a:rPr lang="cs-CZ" sz="24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 formátovat:</a:t>
            </a:r>
          </a:p>
          <a:p>
            <a:pPr lvl="1">
              <a:buFontTx/>
              <a:buChar char="-"/>
            </a:pPr>
            <a:r>
              <a:rPr lang="cs-CZ" sz="20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výška řádku/šířka sloupce</a:t>
            </a:r>
            <a:endParaRPr lang="cs-CZ" sz="2000" dirty="0" smtClean="0">
              <a:latin typeface="+mj-lt"/>
              <a:ea typeface="Roboto Thin" pitchFamily="2" charset="0"/>
              <a:cs typeface="Courier New" panose="02070309020205020404" pitchFamily="49" charset="0"/>
            </a:endParaRPr>
          </a:p>
          <a:p>
            <a:pPr lvl="1">
              <a:buFontTx/>
              <a:buChar char="-"/>
            </a:pPr>
            <a:r>
              <a:rPr lang="cs-CZ" sz="20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formát dat (obecný, text, číslo, datum)</a:t>
            </a:r>
          </a:p>
          <a:p>
            <a:pPr lvl="1">
              <a:buFontTx/>
              <a:buChar char="-"/>
            </a:pPr>
            <a:r>
              <a:rPr lang="cs-CZ" sz="20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zarovnání v buňce (horizontální</a:t>
            </a:r>
            <a:r>
              <a:rPr lang="en-US" sz="20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, </a:t>
            </a:r>
            <a:r>
              <a:rPr lang="cs-CZ" sz="20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vertikální</a:t>
            </a:r>
            <a:r>
              <a:rPr lang="en-US" sz="20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, </a:t>
            </a:r>
            <a:r>
              <a:rPr lang="en-US" sz="2000" dirty="0" err="1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odsazen</a:t>
            </a:r>
            <a:r>
              <a:rPr lang="cs-CZ" sz="20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í</a:t>
            </a:r>
            <a:r>
              <a:rPr lang="cs-CZ" sz="20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)</a:t>
            </a:r>
          </a:p>
          <a:p>
            <a:pPr lvl="1">
              <a:buFontTx/>
              <a:buChar char="-"/>
            </a:pPr>
            <a:r>
              <a:rPr lang="cs-CZ" sz="20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formát písma (font, barva, tučně, kurzíva, podtržení)</a:t>
            </a:r>
          </a:p>
          <a:p>
            <a:pPr lvl="1">
              <a:buFontTx/>
              <a:buChar char="-"/>
            </a:pPr>
            <a:r>
              <a:rPr lang="cs-CZ" sz="20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ohraničení buňky</a:t>
            </a:r>
          </a:p>
          <a:p>
            <a:pPr lvl="1">
              <a:buFontTx/>
              <a:buChar char="-"/>
            </a:pPr>
            <a:r>
              <a:rPr lang="cs-CZ" sz="20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podbarvení buňky</a:t>
            </a:r>
          </a:p>
          <a:p>
            <a:pPr lvl="1">
              <a:buFontTx/>
              <a:buChar char="-"/>
            </a:pPr>
            <a:endParaRPr lang="cs-CZ" sz="2000" dirty="0">
              <a:latin typeface="+mj-lt"/>
              <a:ea typeface="Roboto Thin" pitchFamily="2" charset="0"/>
              <a:cs typeface="Courier New" panose="02070309020205020404" pitchFamily="49" charset="0"/>
            </a:endParaRPr>
          </a:p>
          <a:p>
            <a:pPr lvl="1">
              <a:buFontTx/>
              <a:buChar char="-"/>
            </a:pPr>
            <a:r>
              <a:rPr lang="cs-CZ" sz="2000" dirty="0">
                <a:latin typeface="+mj-lt"/>
                <a:ea typeface="Roboto Thin" pitchFamily="2" charset="0"/>
                <a:cs typeface="Courier New" panose="02070309020205020404" pitchFamily="49" charset="0"/>
              </a:rPr>
              <a:t>sloučení/rozdělení buněk</a:t>
            </a:r>
          </a:p>
          <a:p>
            <a:pPr lvl="1">
              <a:buFontTx/>
              <a:buChar char="-"/>
            </a:pPr>
            <a:endParaRPr lang="cs-CZ" sz="2000" dirty="0" smtClean="0">
              <a:latin typeface="+mj-lt"/>
              <a:ea typeface="Roboto Thin" pitchFamily="2" charset="0"/>
              <a:cs typeface="Courier New" panose="02070309020205020404" pitchFamily="49" charset="0"/>
            </a:endParaRPr>
          </a:p>
        </p:txBody>
      </p:sp>
      <p:pic>
        <p:nvPicPr>
          <p:cNvPr id="4" name="Obráze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0676" y="365125"/>
            <a:ext cx="1393124" cy="353809"/>
          </a:xfrm>
          <a:prstGeom prst="rect">
            <a:avLst/>
          </a:prstGeom>
        </p:spPr>
      </p:pic>
      <p:pic>
        <p:nvPicPr>
          <p:cNvPr id="1026" name="Picture 2" descr="Výsledek obrázku pro format c: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57"/>
          <a:stretch/>
        </p:blipFill>
        <p:spPr bwMode="auto">
          <a:xfrm>
            <a:off x="8497430" y="3974756"/>
            <a:ext cx="2857500" cy="26072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42753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91826"/>
          </a:xfrm>
        </p:spPr>
        <p:txBody>
          <a:bodyPr/>
          <a:lstStyle/>
          <a:p>
            <a:r>
              <a:rPr lang="cs-CZ" b="1" dirty="0" smtClean="0">
                <a:solidFill>
                  <a:srgbClr val="CC0011"/>
                </a:solidFill>
                <a:latin typeface="Cabin" panose="020B0803050202020004" pitchFamily="34" charset="0"/>
              </a:rPr>
              <a:t>Motivace</a:t>
            </a:r>
            <a:endParaRPr lang="cs-CZ" b="1" dirty="0">
              <a:solidFill>
                <a:srgbClr val="CC0011"/>
              </a:solidFill>
              <a:latin typeface="Cabin" panose="020B0803050202020004" pitchFamily="34" charset="0"/>
            </a:endParaRP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cs-CZ" dirty="0" smtClean="0">
                <a:latin typeface="+mj-lt"/>
              </a:rPr>
              <a:t>Proč XLSX?</a:t>
            </a:r>
          </a:p>
          <a:p>
            <a:pPr lvl="1"/>
            <a:r>
              <a:rPr lang="cs-CZ" dirty="0" smtClean="0">
                <a:latin typeface="+mj-lt"/>
              </a:rPr>
              <a:t>v současnosti nejpoužívanější formát pro uživatelskou práci s tabulkami </a:t>
            </a:r>
            <a:endParaRPr lang="cs-CZ" dirty="0">
              <a:latin typeface="+mj-lt"/>
            </a:endParaRPr>
          </a:p>
          <a:p>
            <a:pPr lvl="1"/>
            <a:r>
              <a:rPr lang="cs-CZ" dirty="0" smtClean="0">
                <a:latin typeface="+mj-lt"/>
              </a:rPr>
              <a:t>snadné nastavení formátování, interaktivní zobrazení (šíře tabulky, filtry, ..)</a:t>
            </a:r>
            <a:endParaRPr lang="cs-CZ" sz="2000" dirty="0" smtClean="0">
              <a:latin typeface="+mj-lt"/>
            </a:endParaRPr>
          </a:p>
          <a:p>
            <a:pPr lvl="1"/>
            <a:r>
              <a:rPr lang="cs-CZ" dirty="0">
                <a:latin typeface="+mj-lt"/>
              </a:rPr>
              <a:t>m</a:t>
            </a:r>
            <a:r>
              <a:rPr lang="cs-CZ" dirty="0" smtClean="0">
                <a:latin typeface="+mj-lt"/>
              </a:rPr>
              <a:t>ožnost využití dat pro další zpracování (přenos dat, kontingenční tabulky, ..)</a:t>
            </a:r>
          </a:p>
          <a:p>
            <a:pPr marL="457200" lvl="1" indent="0">
              <a:buNone/>
            </a:pPr>
            <a:endParaRPr lang="cs-CZ" sz="2800" dirty="0" smtClean="0"/>
          </a:p>
          <a:p>
            <a:r>
              <a:rPr lang="cs-CZ" dirty="0" smtClean="0">
                <a:latin typeface="+mj-lt"/>
              </a:rPr>
              <a:t>Proč automatizované zpracování?</a:t>
            </a:r>
          </a:p>
          <a:p>
            <a:pPr lvl="1"/>
            <a:r>
              <a:rPr lang="cs-CZ" dirty="0" smtClean="0">
                <a:latin typeface="+mj-lt"/>
              </a:rPr>
              <a:t>pravidelné reporty mají konstantní podobu</a:t>
            </a:r>
          </a:p>
          <a:p>
            <a:pPr lvl="1"/>
            <a:r>
              <a:rPr lang="cs-CZ" dirty="0">
                <a:latin typeface="+mj-lt"/>
              </a:rPr>
              <a:t>z</a:t>
            </a:r>
            <a:r>
              <a:rPr lang="cs-CZ" dirty="0" smtClean="0">
                <a:latin typeface="+mj-lt"/>
              </a:rPr>
              <a:t>pracování a využití dat současně </a:t>
            </a:r>
          </a:p>
          <a:p>
            <a:pPr lvl="2"/>
            <a:r>
              <a:rPr lang="cs-CZ" dirty="0" smtClean="0">
                <a:latin typeface="+mj-lt"/>
              </a:rPr>
              <a:t>data z databáze, ze souboru, ze vstupu</a:t>
            </a:r>
          </a:p>
          <a:p>
            <a:pPr lvl="2"/>
            <a:r>
              <a:rPr lang="cs-CZ" dirty="0" smtClean="0">
                <a:latin typeface="+mj-lt"/>
              </a:rPr>
              <a:t>vypočtená </a:t>
            </a:r>
            <a:r>
              <a:rPr lang="cs-CZ" dirty="0" smtClean="0">
                <a:latin typeface="+mj-lt"/>
              </a:rPr>
              <a:t>data</a:t>
            </a:r>
          </a:p>
          <a:p>
            <a:pPr lvl="1"/>
            <a:r>
              <a:rPr lang="cs-CZ" dirty="0" smtClean="0">
                <a:latin typeface="+mj-lt"/>
              </a:rPr>
              <a:t>hromadné zpracování velkého množství souborů</a:t>
            </a:r>
            <a:endParaRPr lang="cs-CZ" dirty="0" smtClean="0">
              <a:latin typeface="+mj-lt"/>
            </a:endParaRPr>
          </a:p>
        </p:txBody>
      </p:sp>
      <p:pic>
        <p:nvPicPr>
          <p:cNvPr id="4" name="Obráze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0676" y="365125"/>
            <a:ext cx="1393124" cy="353809"/>
          </a:xfrm>
          <a:prstGeom prst="rect">
            <a:avLst/>
          </a:prstGeom>
        </p:spPr>
      </p:pic>
      <p:pic>
        <p:nvPicPr>
          <p:cNvPr id="5" name="Obrázek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51938">
            <a:off x="9117634" y="3929450"/>
            <a:ext cx="2615108" cy="2615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8073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91826"/>
          </a:xfrm>
        </p:spPr>
        <p:txBody>
          <a:bodyPr/>
          <a:lstStyle/>
          <a:p>
            <a:r>
              <a:rPr lang="cs-CZ" b="1" dirty="0" smtClean="0">
                <a:solidFill>
                  <a:srgbClr val="CC0011"/>
                </a:solidFill>
                <a:latin typeface="Cabin" panose="020B0803050202020004" pitchFamily="34" charset="0"/>
              </a:rPr>
              <a:t>Výška řádku / šířka sloupce</a:t>
            </a:r>
            <a:endParaRPr lang="cs-CZ" b="1" dirty="0">
              <a:solidFill>
                <a:srgbClr val="CC0011"/>
              </a:solidFill>
              <a:latin typeface="Cabin" panose="020B0803050202020004" pitchFamily="34" charset="0"/>
            </a:endParaRP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56407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cs-CZ" sz="24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nastavení výšky řádku:</a:t>
            </a:r>
            <a:endParaRPr lang="en-US" sz="2400" dirty="0" smtClean="0">
              <a:latin typeface="+mj-lt"/>
              <a:ea typeface="Roboto Thin" pitchFamily="2" charset="0"/>
              <a:cs typeface="Courier New" panose="02070309020205020404" pitchFamily="49" charset="0"/>
            </a:endParaRPr>
          </a:p>
          <a:p>
            <a:pPr lvl="1">
              <a:buFontTx/>
              <a:buChar char="-"/>
            </a:pPr>
            <a:r>
              <a:rPr lang="cs-CZ" sz="20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worksheet.row_dimensions</a:t>
            </a:r>
            <a:r>
              <a:rPr lang="cs-CZ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[</a:t>
            </a:r>
            <a:r>
              <a:rPr lang="cs-CZ" sz="20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no_row</a:t>
            </a:r>
            <a:r>
              <a:rPr lang="cs-CZ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].</a:t>
            </a:r>
            <a:r>
              <a:rPr lang="cs-CZ" sz="20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height</a:t>
            </a:r>
            <a:r>
              <a:rPr lang="cs-CZ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= </a:t>
            </a:r>
            <a:r>
              <a:rPr lang="cs-CZ" sz="20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height</a:t>
            </a:r>
            <a:endParaRPr lang="cs-CZ" sz="2000" dirty="0" smtClean="0">
              <a:latin typeface="Consolas" panose="020B0609020204030204" pitchFamily="49" charset="0"/>
              <a:ea typeface="Roboto Thin" pitchFamily="2" charset="0"/>
              <a:cs typeface="Courier New" panose="02070309020205020404" pitchFamily="49" charset="0"/>
            </a:endParaRPr>
          </a:p>
          <a:p>
            <a:pPr>
              <a:buFontTx/>
              <a:buChar char="-"/>
            </a:pPr>
            <a:endParaRPr lang="cs-CZ" dirty="0">
              <a:latin typeface="Consolas" panose="020B0609020204030204" pitchFamily="49" charset="0"/>
              <a:ea typeface="Roboto Thin" pitchFamily="2" charset="0"/>
              <a:cs typeface="Courier New" panose="02070309020205020404" pitchFamily="49" charset="0"/>
            </a:endParaRPr>
          </a:p>
          <a:p>
            <a:pPr>
              <a:buFontTx/>
              <a:buChar char="-"/>
            </a:pPr>
            <a:r>
              <a:rPr lang="cs-CZ" sz="2400" dirty="0">
                <a:latin typeface="+mj-lt"/>
                <a:ea typeface="Roboto Thin" pitchFamily="2" charset="0"/>
                <a:cs typeface="Courier New" panose="02070309020205020404" pitchFamily="49" charset="0"/>
              </a:rPr>
              <a:t>nastavení </a:t>
            </a:r>
            <a:r>
              <a:rPr lang="cs-CZ" sz="24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šířky sloupce</a:t>
            </a:r>
            <a:r>
              <a:rPr lang="cs-CZ" sz="2400" dirty="0" smtClean="0">
                <a:ea typeface="Roboto Thin" pitchFamily="2" charset="0"/>
                <a:cs typeface="Courier New" panose="02070309020205020404" pitchFamily="49" charset="0"/>
              </a:rPr>
              <a:t>:</a:t>
            </a:r>
            <a:endParaRPr lang="en-US" sz="2400" dirty="0">
              <a:ea typeface="Roboto Thin" pitchFamily="2" charset="0"/>
              <a:cs typeface="Courier New" panose="02070309020205020404" pitchFamily="49" charset="0"/>
            </a:endParaRPr>
          </a:p>
          <a:p>
            <a:pPr lvl="1">
              <a:buFontTx/>
              <a:buChar char="-"/>
            </a:pPr>
            <a:r>
              <a:rPr lang="cs-CZ" sz="20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worksheet.row_dimensions</a:t>
            </a:r>
            <a:r>
              <a:rPr lang="cs-CZ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[</a:t>
            </a:r>
            <a:r>
              <a:rPr lang="cs-CZ" sz="20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letter_col</a:t>
            </a:r>
            <a:r>
              <a:rPr lang="en-US" sz="20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umn</a:t>
            </a:r>
            <a:r>
              <a:rPr lang="cs-CZ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].</a:t>
            </a:r>
            <a:r>
              <a:rPr lang="cs-CZ" sz="20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width</a:t>
            </a:r>
            <a:r>
              <a:rPr lang="cs-CZ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</a:t>
            </a:r>
            <a:r>
              <a:rPr lang="cs-CZ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= </a:t>
            </a:r>
            <a:r>
              <a:rPr lang="cs-CZ" sz="20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width</a:t>
            </a:r>
            <a:endParaRPr lang="cs-CZ" sz="2000" dirty="0">
              <a:latin typeface="Consolas" panose="020B0609020204030204" pitchFamily="49" charset="0"/>
              <a:ea typeface="Roboto Thin" pitchFamily="2" charset="0"/>
              <a:cs typeface="Courier New" panose="02070309020205020404" pitchFamily="49" charset="0"/>
            </a:endParaRPr>
          </a:p>
          <a:p>
            <a:pPr>
              <a:buFontTx/>
              <a:buChar char="-"/>
            </a:pPr>
            <a:endParaRPr lang="cs-CZ" dirty="0" smtClean="0">
              <a:latin typeface="Consolas" panose="020B0609020204030204" pitchFamily="49" charset="0"/>
              <a:ea typeface="Roboto Thin" pitchFamily="2" charset="0"/>
              <a:cs typeface="Courier New" panose="02070309020205020404" pitchFamily="49" charset="0"/>
            </a:endParaRPr>
          </a:p>
          <a:p>
            <a:pPr>
              <a:buFontTx/>
              <a:buChar char="-"/>
            </a:pPr>
            <a:r>
              <a:rPr lang="cs-CZ" sz="24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pro identifikaci sloupce můžeme použít i čísla</a:t>
            </a:r>
            <a:r>
              <a:rPr lang="cs-CZ" sz="2400" dirty="0" smtClean="0">
                <a:ea typeface="Roboto Thin" pitchFamily="2" charset="0"/>
                <a:cs typeface="Courier New" panose="02070309020205020404" pitchFamily="49" charset="0"/>
              </a:rPr>
              <a:t>:</a:t>
            </a:r>
            <a:endParaRPr lang="en-US" sz="2400" dirty="0">
              <a:ea typeface="Roboto Thin" pitchFamily="2" charset="0"/>
              <a:cs typeface="Courier New" panose="02070309020205020404" pitchFamily="49" charset="0"/>
            </a:endParaRPr>
          </a:p>
          <a:p>
            <a:pPr lvl="1">
              <a:buFontTx/>
              <a:buChar char="-"/>
            </a:pPr>
            <a:r>
              <a:rPr lang="cs-CZ" sz="20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letter</a:t>
            </a:r>
            <a:r>
              <a:rPr lang="cs-CZ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= </a:t>
            </a:r>
            <a:r>
              <a:rPr lang="cs-CZ" sz="20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get_column_letter</a:t>
            </a:r>
            <a:r>
              <a:rPr lang="en-US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[</a:t>
            </a:r>
            <a:r>
              <a:rPr lang="en-US" sz="20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no_column</a:t>
            </a:r>
            <a:r>
              <a:rPr lang="en-US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]</a:t>
            </a:r>
            <a:endParaRPr lang="cs-CZ" sz="2000" dirty="0">
              <a:latin typeface="Consolas" panose="020B0609020204030204" pitchFamily="49" charset="0"/>
              <a:ea typeface="Roboto Thin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cs-CZ" dirty="0" smtClean="0">
              <a:latin typeface="Consolas" panose="020B0609020204030204" pitchFamily="49" charset="0"/>
              <a:ea typeface="Roboto Thin" pitchFamily="2" charset="0"/>
              <a:cs typeface="Courier New" panose="02070309020205020404" pitchFamily="49" charset="0"/>
            </a:endParaRPr>
          </a:p>
        </p:txBody>
      </p:sp>
      <p:pic>
        <p:nvPicPr>
          <p:cNvPr id="4" name="Obráze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0676" y="365125"/>
            <a:ext cx="1393124" cy="353809"/>
          </a:xfrm>
          <a:prstGeom prst="rect">
            <a:avLst/>
          </a:prstGeom>
        </p:spPr>
      </p:pic>
      <p:pic>
        <p:nvPicPr>
          <p:cNvPr id="6" name="Obrázek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9114" y="4101033"/>
            <a:ext cx="2794686" cy="2480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3025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91826"/>
          </a:xfrm>
        </p:spPr>
        <p:txBody>
          <a:bodyPr/>
          <a:lstStyle/>
          <a:p>
            <a:r>
              <a:rPr lang="cs-CZ" b="1" dirty="0" smtClean="0">
                <a:solidFill>
                  <a:srgbClr val="CC0011"/>
                </a:solidFill>
                <a:latin typeface="Cabin" panose="020B0803050202020004" pitchFamily="34" charset="0"/>
              </a:rPr>
              <a:t>Formát dat</a:t>
            </a:r>
            <a:endParaRPr lang="cs-CZ" b="1" dirty="0">
              <a:solidFill>
                <a:srgbClr val="CC0011"/>
              </a:solidFill>
              <a:latin typeface="Cabin" panose="020B0803050202020004" pitchFamily="34" charset="0"/>
            </a:endParaRP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56407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cs-CZ" sz="24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nastavení formátu:</a:t>
            </a:r>
            <a:endParaRPr lang="en-US" sz="2400" dirty="0" smtClean="0">
              <a:latin typeface="+mj-lt"/>
              <a:ea typeface="Roboto Thin" pitchFamily="2" charset="0"/>
              <a:cs typeface="Courier New" panose="02070309020205020404" pitchFamily="49" charset="0"/>
            </a:endParaRPr>
          </a:p>
          <a:p>
            <a:pPr lvl="1">
              <a:buFontTx/>
              <a:buChar char="-"/>
            </a:pPr>
            <a:r>
              <a:rPr lang="cs-CZ" sz="20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o</a:t>
            </a:r>
            <a:r>
              <a:rPr lang="en-US" sz="2000" dirty="0" err="1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becn</a:t>
            </a:r>
            <a:r>
              <a:rPr lang="cs-CZ" sz="20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ý formát:</a:t>
            </a:r>
          </a:p>
          <a:p>
            <a:pPr lvl="2">
              <a:buFontTx/>
              <a:buChar char="-"/>
            </a:pPr>
            <a:r>
              <a:rPr lang="cs-CZ" sz="16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cell.number_format</a:t>
            </a:r>
            <a:r>
              <a:rPr lang="cs-CZ" sz="16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= "General"</a:t>
            </a:r>
          </a:p>
          <a:p>
            <a:pPr lvl="2">
              <a:buFontTx/>
              <a:buChar char="-"/>
            </a:pPr>
            <a:endParaRPr lang="cs-CZ" sz="1600" dirty="0" smtClean="0">
              <a:latin typeface="+mj-lt"/>
              <a:ea typeface="Roboto Thin" pitchFamily="2" charset="0"/>
              <a:cs typeface="Courier New" panose="02070309020205020404" pitchFamily="49" charset="0"/>
            </a:endParaRPr>
          </a:p>
          <a:p>
            <a:pPr lvl="1">
              <a:buFontTx/>
              <a:buChar char="-"/>
            </a:pPr>
            <a:r>
              <a:rPr lang="cs-CZ" sz="20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číselné formáty:</a:t>
            </a:r>
            <a:endParaRPr lang="cs-CZ" sz="2000" dirty="0" smtClean="0">
              <a:latin typeface="+mj-lt"/>
              <a:ea typeface="Roboto Thin" pitchFamily="2" charset="0"/>
              <a:cs typeface="Courier New" panose="02070309020205020404" pitchFamily="49" charset="0"/>
            </a:endParaRPr>
          </a:p>
          <a:p>
            <a:pPr lvl="2">
              <a:buFontTx/>
              <a:buChar char="-"/>
            </a:pPr>
            <a:r>
              <a:rPr lang="cs-CZ" sz="16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cell.number_format</a:t>
            </a:r>
            <a:r>
              <a:rPr lang="cs-CZ" sz="16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= "0.00"</a:t>
            </a:r>
          </a:p>
          <a:p>
            <a:pPr lvl="2">
              <a:buFontTx/>
              <a:buChar char="-"/>
            </a:pPr>
            <a:r>
              <a:rPr lang="cs-CZ" sz="16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cell.number_format</a:t>
            </a:r>
            <a:r>
              <a:rPr lang="cs-CZ" sz="16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= </a:t>
            </a:r>
            <a:r>
              <a:rPr lang="cs-CZ" sz="16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"0"</a:t>
            </a:r>
          </a:p>
          <a:p>
            <a:pPr lvl="2">
              <a:buFontTx/>
              <a:buChar char="-"/>
            </a:pPr>
            <a:endParaRPr lang="cs-CZ" sz="1800" b="1" dirty="0" smtClean="0">
              <a:latin typeface="+mj-lt"/>
              <a:ea typeface="Roboto Thin" pitchFamily="2" charset="0"/>
              <a:cs typeface="Courier New" panose="02070309020205020404" pitchFamily="49" charset="0"/>
            </a:endParaRPr>
          </a:p>
          <a:p>
            <a:pPr lvl="1">
              <a:buFontTx/>
              <a:buChar char="-"/>
            </a:pPr>
            <a:r>
              <a:rPr lang="cs-CZ" sz="20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textový formát:</a:t>
            </a:r>
            <a:endParaRPr lang="cs-CZ" sz="2000" dirty="0">
              <a:latin typeface="+mj-lt"/>
              <a:ea typeface="Roboto Thin" pitchFamily="2" charset="0"/>
              <a:cs typeface="Courier New" panose="02070309020205020404" pitchFamily="49" charset="0"/>
            </a:endParaRPr>
          </a:p>
          <a:p>
            <a:pPr lvl="2">
              <a:buFontTx/>
              <a:buChar char="-"/>
            </a:pPr>
            <a:r>
              <a:rPr lang="cs-CZ" sz="16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cell.number_format</a:t>
            </a:r>
            <a:r>
              <a:rPr lang="cs-CZ" sz="16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</a:t>
            </a:r>
            <a:r>
              <a:rPr lang="cs-CZ" sz="16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= </a:t>
            </a:r>
            <a:r>
              <a:rPr lang="cs-CZ" sz="16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"</a:t>
            </a:r>
            <a:r>
              <a:rPr lang="en-US" sz="16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@</a:t>
            </a:r>
            <a:r>
              <a:rPr lang="cs-CZ" sz="16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"</a:t>
            </a:r>
          </a:p>
          <a:p>
            <a:pPr lvl="2">
              <a:buFontTx/>
              <a:buChar char="-"/>
            </a:pPr>
            <a:endParaRPr lang="cs-CZ" sz="1600" dirty="0" smtClean="0">
              <a:latin typeface="+mj-lt"/>
              <a:ea typeface="Roboto Thin" pitchFamily="2" charset="0"/>
              <a:cs typeface="Courier New" panose="02070309020205020404" pitchFamily="49" charset="0"/>
            </a:endParaRPr>
          </a:p>
          <a:p>
            <a:pPr lvl="1">
              <a:buFontTx/>
              <a:buChar char="-"/>
            </a:pPr>
            <a:r>
              <a:rPr lang="cs-CZ" sz="2000" dirty="0">
                <a:latin typeface="+mj-lt"/>
                <a:ea typeface="Roboto Thin" pitchFamily="2" charset="0"/>
                <a:cs typeface="Courier New" panose="02070309020205020404" pitchFamily="49" charset="0"/>
              </a:rPr>
              <a:t>f</a:t>
            </a:r>
            <a:r>
              <a:rPr lang="cs-CZ" sz="20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ormát data:</a:t>
            </a:r>
          </a:p>
          <a:p>
            <a:pPr lvl="2">
              <a:buFontTx/>
              <a:buChar char="-"/>
            </a:pPr>
            <a:r>
              <a:rPr lang="cs-CZ" sz="16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cell.number_format</a:t>
            </a:r>
            <a:r>
              <a:rPr lang="cs-CZ" sz="16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= </a:t>
            </a:r>
            <a:r>
              <a:rPr lang="cs-CZ" sz="16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"</a:t>
            </a:r>
            <a:r>
              <a:rPr lang="cs-CZ" sz="16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dd.mm.yyyy</a:t>
            </a:r>
            <a:r>
              <a:rPr lang="cs-CZ" sz="16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"</a:t>
            </a:r>
            <a:endParaRPr lang="cs-CZ" sz="1600" dirty="0">
              <a:latin typeface="Consolas" panose="020B0609020204030204" pitchFamily="49" charset="0"/>
              <a:ea typeface="Roboto Thin" pitchFamily="2" charset="0"/>
              <a:cs typeface="Courier New" panose="02070309020205020404" pitchFamily="49" charset="0"/>
            </a:endParaRPr>
          </a:p>
        </p:txBody>
      </p:sp>
      <p:pic>
        <p:nvPicPr>
          <p:cNvPr id="4" name="Obráze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0676" y="365125"/>
            <a:ext cx="1393124" cy="353809"/>
          </a:xfrm>
          <a:prstGeom prst="rect">
            <a:avLst/>
          </a:prstGeom>
        </p:spPr>
      </p:pic>
      <p:pic>
        <p:nvPicPr>
          <p:cNvPr id="2052" name="Picture 4" descr="Free Download - White Arrow Vector Png, Transparent Png (1200x1059), Png Download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7460999" y="2722251"/>
            <a:ext cx="3989401" cy="2403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48010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91826"/>
          </a:xfrm>
        </p:spPr>
        <p:txBody>
          <a:bodyPr/>
          <a:lstStyle/>
          <a:p>
            <a:r>
              <a:rPr lang="cs-CZ" b="1" dirty="0" smtClean="0">
                <a:solidFill>
                  <a:srgbClr val="CC0011"/>
                </a:solidFill>
                <a:latin typeface="Cabin" panose="020B0803050202020004" pitchFamily="34" charset="0"/>
              </a:rPr>
              <a:t>Zarovnání v buňce</a:t>
            </a:r>
            <a:endParaRPr lang="cs-CZ" b="1" dirty="0">
              <a:solidFill>
                <a:srgbClr val="CC0011"/>
              </a:solidFill>
              <a:latin typeface="Cabin" panose="020B0803050202020004" pitchFamily="34" charset="0"/>
            </a:endParaRP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56407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cs-CZ" sz="24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nastavení zarovnání:</a:t>
            </a:r>
          </a:p>
          <a:p>
            <a:pPr lvl="1">
              <a:buFontTx/>
              <a:buChar char="-"/>
            </a:pPr>
            <a:r>
              <a:rPr lang="cs-CZ" sz="20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importujeme:</a:t>
            </a:r>
          </a:p>
          <a:p>
            <a:pPr lvl="2">
              <a:buFontTx/>
              <a:buChar char="-"/>
            </a:pPr>
            <a:r>
              <a:rPr lang="cs-CZ" sz="16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from</a:t>
            </a:r>
            <a:r>
              <a:rPr lang="cs-CZ" sz="16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</a:t>
            </a:r>
            <a:r>
              <a:rPr lang="cs-CZ" sz="16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openpyxl.styles</a:t>
            </a:r>
            <a:r>
              <a:rPr lang="cs-CZ" sz="16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import </a:t>
            </a:r>
            <a:r>
              <a:rPr lang="cs-CZ" sz="16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Alignment</a:t>
            </a:r>
            <a:r>
              <a:rPr lang="cs-CZ" sz="16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</a:t>
            </a:r>
          </a:p>
          <a:p>
            <a:pPr lvl="2">
              <a:buFontTx/>
              <a:buChar char="-"/>
            </a:pPr>
            <a:endParaRPr lang="cs-CZ" sz="1600" dirty="0" smtClean="0">
              <a:latin typeface="+mj-lt"/>
              <a:ea typeface="Roboto Thin" pitchFamily="2" charset="0"/>
              <a:cs typeface="Courier New" panose="02070309020205020404" pitchFamily="49" charset="0"/>
            </a:endParaRPr>
          </a:p>
          <a:p>
            <a:pPr lvl="1">
              <a:buFontTx/>
              <a:buChar char="-"/>
            </a:pPr>
            <a:r>
              <a:rPr lang="cs-CZ" sz="20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h</a:t>
            </a:r>
            <a:r>
              <a:rPr lang="cs-CZ" sz="20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orizontální zarovnání:</a:t>
            </a:r>
          </a:p>
          <a:p>
            <a:pPr lvl="2">
              <a:buFontTx/>
              <a:buChar char="-"/>
            </a:pPr>
            <a:r>
              <a:rPr lang="cs-CZ" sz="16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cell.alignment</a:t>
            </a:r>
            <a:r>
              <a:rPr lang="cs-CZ" sz="16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</a:t>
            </a:r>
            <a:r>
              <a:rPr lang="cs-CZ" sz="16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= </a:t>
            </a:r>
            <a:r>
              <a:rPr lang="cs-CZ" sz="16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Alignment</a:t>
            </a:r>
            <a:r>
              <a:rPr lang="cs-CZ" sz="16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(</a:t>
            </a:r>
            <a:r>
              <a:rPr lang="cs-CZ" sz="16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horizontal</a:t>
            </a:r>
            <a:r>
              <a:rPr lang="cs-CZ" sz="16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='</a:t>
            </a:r>
            <a:r>
              <a:rPr lang="cs-CZ" sz="16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left</a:t>
            </a:r>
            <a:r>
              <a:rPr lang="cs-CZ" sz="16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')</a:t>
            </a:r>
          </a:p>
          <a:p>
            <a:pPr lvl="2">
              <a:buFontTx/>
              <a:buChar char="-"/>
            </a:pPr>
            <a:endParaRPr lang="cs-CZ" sz="1600" dirty="0" smtClean="0">
              <a:latin typeface="+mj-lt"/>
              <a:ea typeface="Roboto Thin" pitchFamily="2" charset="0"/>
              <a:cs typeface="Courier New" panose="02070309020205020404" pitchFamily="49" charset="0"/>
            </a:endParaRPr>
          </a:p>
          <a:p>
            <a:pPr lvl="1">
              <a:buFontTx/>
              <a:buChar char="-"/>
            </a:pPr>
            <a:r>
              <a:rPr lang="cs-CZ" sz="20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odsazení:</a:t>
            </a:r>
            <a:endParaRPr lang="cs-CZ" sz="2000" dirty="0" smtClean="0">
              <a:latin typeface="+mj-lt"/>
              <a:ea typeface="Roboto Thin" pitchFamily="2" charset="0"/>
              <a:cs typeface="Courier New" panose="02070309020205020404" pitchFamily="49" charset="0"/>
            </a:endParaRPr>
          </a:p>
          <a:p>
            <a:pPr lvl="2">
              <a:buFontTx/>
              <a:buChar char="-"/>
            </a:pPr>
            <a:r>
              <a:rPr lang="cs-CZ" sz="16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cell.alignment</a:t>
            </a:r>
            <a:r>
              <a:rPr lang="cs-CZ" sz="16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= </a:t>
            </a:r>
            <a:r>
              <a:rPr lang="cs-CZ" sz="16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Alignment</a:t>
            </a:r>
            <a:r>
              <a:rPr lang="cs-CZ" sz="16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(indent=1)</a:t>
            </a:r>
            <a:endParaRPr lang="cs-CZ" sz="1600" dirty="0">
              <a:latin typeface="Consolas" panose="020B0609020204030204" pitchFamily="49" charset="0"/>
              <a:ea typeface="Roboto Thin" pitchFamily="2" charset="0"/>
              <a:cs typeface="Courier New" panose="02070309020205020404" pitchFamily="49" charset="0"/>
            </a:endParaRPr>
          </a:p>
          <a:p>
            <a:pPr lvl="2">
              <a:buFontTx/>
              <a:buChar char="-"/>
            </a:pPr>
            <a:endParaRPr lang="cs-CZ" sz="1800" b="1" dirty="0" smtClean="0">
              <a:latin typeface="+mj-lt"/>
              <a:ea typeface="Roboto Thin" pitchFamily="2" charset="0"/>
              <a:cs typeface="Courier New" panose="02070309020205020404" pitchFamily="49" charset="0"/>
            </a:endParaRPr>
          </a:p>
          <a:p>
            <a:pPr lvl="1">
              <a:buFontTx/>
              <a:buChar char="-"/>
            </a:pPr>
            <a:r>
              <a:rPr lang="cs-CZ" sz="2000" dirty="0">
                <a:latin typeface="+mj-lt"/>
                <a:ea typeface="Roboto Thin" pitchFamily="2" charset="0"/>
                <a:cs typeface="Courier New" panose="02070309020205020404" pitchFamily="49" charset="0"/>
              </a:rPr>
              <a:t>r</a:t>
            </a:r>
            <a:r>
              <a:rPr lang="cs-CZ" sz="20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otace textu:</a:t>
            </a:r>
            <a:endParaRPr lang="cs-CZ" sz="2000" dirty="0">
              <a:latin typeface="+mj-lt"/>
              <a:ea typeface="Roboto Thin" pitchFamily="2" charset="0"/>
              <a:cs typeface="Courier New" panose="02070309020205020404" pitchFamily="49" charset="0"/>
            </a:endParaRPr>
          </a:p>
          <a:p>
            <a:pPr lvl="2">
              <a:buFontTx/>
              <a:buChar char="-"/>
            </a:pPr>
            <a:r>
              <a:rPr lang="cs-CZ" sz="16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cell.alignment</a:t>
            </a:r>
            <a:r>
              <a:rPr lang="cs-CZ" sz="16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= </a:t>
            </a:r>
            <a:r>
              <a:rPr lang="cs-CZ" sz="16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Alignment</a:t>
            </a:r>
            <a:r>
              <a:rPr lang="cs-CZ" sz="16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(</a:t>
            </a:r>
            <a:r>
              <a:rPr lang="cs-CZ" sz="16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text_rotation</a:t>
            </a:r>
            <a:r>
              <a:rPr lang="cs-CZ" sz="16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=90)</a:t>
            </a:r>
            <a:endParaRPr lang="cs-CZ" sz="1600" dirty="0">
              <a:latin typeface="Consolas" panose="020B0609020204030204" pitchFamily="49" charset="0"/>
              <a:ea typeface="Roboto Thin" pitchFamily="2" charset="0"/>
              <a:cs typeface="Courier New" panose="02070309020205020404" pitchFamily="49" charset="0"/>
            </a:endParaRPr>
          </a:p>
          <a:p>
            <a:pPr lvl="2">
              <a:buFontTx/>
              <a:buChar char="-"/>
            </a:pPr>
            <a:endParaRPr lang="cs-CZ" sz="1600" dirty="0" smtClean="0">
              <a:latin typeface="+mj-lt"/>
              <a:ea typeface="Roboto Thin" pitchFamily="2" charset="0"/>
              <a:cs typeface="Courier New" panose="02070309020205020404" pitchFamily="49" charset="0"/>
            </a:endParaRPr>
          </a:p>
        </p:txBody>
      </p:sp>
      <p:pic>
        <p:nvPicPr>
          <p:cNvPr id="4" name="Obráze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0676" y="365125"/>
            <a:ext cx="1393124" cy="353809"/>
          </a:xfrm>
          <a:prstGeom prst="rect">
            <a:avLst/>
          </a:prstGeom>
        </p:spPr>
      </p:pic>
      <p:pic>
        <p:nvPicPr>
          <p:cNvPr id="3076" name="Picture 4" descr="Výsledek obrázku pro alignment"/>
          <p:cNvPicPr>
            <a:picLocks noChangeAspect="1" noChangeArrowheads="1" noCrop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7633353" y="2797100"/>
            <a:ext cx="4960595" cy="2480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87510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91826"/>
          </a:xfrm>
        </p:spPr>
        <p:txBody>
          <a:bodyPr/>
          <a:lstStyle/>
          <a:p>
            <a:r>
              <a:rPr lang="cs-CZ" b="1" dirty="0" smtClean="0">
                <a:solidFill>
                  <a:srgbClr val="CC0011"/>
                </a:solidFill>
                <a:latin typeface="Cabin" panose="020B0803050202020004" pitchFamily="34" charset="0"/>
              </a:rPr>
              <a:t>Formát písma</a:t>
            </a:r>
            <a:endParaRPr lang="cs-CZ" b="1" dirty="0">
              <a:solidFill>
                <a:srgbClr val="CC0011"/>
              </a:solidFill>
              <a:latin typeface="Cabin" panose="020B0803050202020004" pitchFamily="34" charset="0"/>
            </a:endParaRP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56407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cs-CZ" sz="24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nastavení formátu písma:</a:t>
            </a:r>
          </a:p>
          <a:p>
            <a:pPr lvl="1">
              <a:buFontTx/>
              <a:buChar char="-"/>
            </a:pPr>
            <a:r>
              <a:rPr lang="cs-CZ" sz="20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importujeme:</a:t>
            </a:r>
          </a:p>
          <a:p>
            <a:pPr lvl="2">
              <a:buFontTx/>
              <a:buChar char="-"/>
            </a:pPr>
            <a:r>
              <a:rPr lang="cs-CZ" sz="16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from</a:t>
            </a:r>
            <a:r>
              <a:rPr lang="cs-CZ" sz="16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</a:t>
            </a:r>
            <a:r>
              <a:rPr lang="cs-CZ" sz="16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openpyxl.styles</a:t>
            </a:r>
            <a:r>
              <a:rPr lang="cs-CZ" sz="16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import </a:t>
            </a:r>
            <a:r>
              <a:rPr lang="cs-CZ" sz="16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Font </a:t>
            </a:r>
          </a:p>
          <a:p>
            <a:pPr lvl="2">
              <a:buFontTx/>
              <a:buChar char="-"/>
            </a:pPr>
            <a:endParaRPr lang="cs-CZ" sz="1600" dirty="0" smtClean="0">
              <a:latin typeface="+mj-lt"/>
              <a:ea typeface="Roboto Thin" pitchFamily="2" charset="0"/>
              <a:cs typeface="Courier New" panose="02070309020205020404" pitchFamily="49" charset="0"/>
            </a:endParaRPr>
          </a:p>
          <a:p>
            <a:pPr lvl="1">
              <a:buFontTx/>
              <a:buChar char="-"/>
            </a:pPr>
            <a:r>
              <a:rPr lang="en-US" sz="2000" dirty="0" err="1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nastaven</a:t>
            </a:r>
            <a:r>
              <a:rPr lang="cs-CZ" sz="20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í písma a velikosti</a:t>
            </a:r>
            <a:r>
              <a:rPr lang="cs-CZ" sz="20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:</a:t>
            </a:r>
          </a:p>
          <a:p>
            <a:pPr lvl="2">
              <a:buFontTx/>
              <a:buChar char="-"/>
            </a:pPr>
            <a:r>
              <a:rPr lang="cs-CZ" sz="16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cell.font</a:t>
            </a:r>
            <a:r>
              <a:rPr lang="cs-CZ" sz="16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</a:t>
            </a:r>
            <a:r>
              <a:rPr lang="cs-CZ" sz="16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= </a:t>
            </a:r>
            <a:r>
              <a:rPr lang="cs-CZ" sz="16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Font(</a:t>
            </a:r>
            <a:r>
              <a:rPr lang="cs-CZ" sz="16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name</a:t>
            </a:r>
            <a:r>
              <a:rPr lang="cs-CZ" sz="16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=</a:t>
            </a:r>
            <a:r>
              <a:rPr lang="cs-CZ" sz="16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'</a:t>
            </a:r>
            <a:r>
              <a:rPr lang="en-US" sz="16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Calibri</a:t>
            </a:r>
            <a:r>
              <a:rPr lang="cs-CZ" sz="16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'</a:t>
            </a:r>
            <a:r>
              <a:rPr lang="en-US" sz="16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, size=11</a:t>
            </a:r>
            <a:r>
              <a:rPr lang="cs-CZ" sz="16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)</a:t>
            </a:r>
          </a:p>
          <a:p>
            <a:pPr lvl="2">
              <a:buFontTx/>
              <a:buChar char="-"/>
            </a:pPr>
            <a:endParaRPr lang="cs-CZ" sz="1600" dirty="0" smtClean="0">
              <a:latin typeface="+mj-lt"/>
              <a:ea typeface="Roboto Thin" pitchFamily="2" charset="0"/>
              <a:cs typeface="Courier New" panose="02070309020205020404" pitchFamily="49" charset="0"/>
            </a:endParaRPr>
          </a:p>
          <a:p>
            <a:pPr lvl="1">
              <a:buFontTx/>
              <a:buChar char="-"/>
            </a:pPr>
            <a:r>
              <a:rPr lang="cs-CZ" sz="20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další nastavení:</a:t>
            </a:r>
            <a:endParaRPr lang="cs-CZ" sz="2000" dirty="0" smtClean="0">
              <a:latin typeface="+mj-lt"/>
              <a:ea typeface="Roboto Thin" pitchFamily="2" charset="0"/>
              <a:cs typeface="Courier New" panose="02070309020205020404" pitchFamily="49" charset="0"/>
            </a:endParaRPr>
          </a:p>
          <a:p>
            <a:pPr lvl="2">
              <a:buFontTx/>
              <a:buChar char="-"/>
            </a:pPr>
            <a:r>
              <a:rPr lang="cs-CZ" sz="16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cell.font</a:t>
            </a:r>
            <a:r>
              <a:rPr lang="cs-CZ" sz="16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</a:t>
            </a:r>
            <a:r>
              <a:rPr lang="cs-CZ" sz="16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= </a:t>
            </a:r>
            <a:r>
              <a:rPr lang="cs-CZ" sz="16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Font(</a:t>
            </a:r>
            <a:r>
              <a:rPr lang="cs-CZ" sz="16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bold</a:t>
            </a:r>
            <a:r>
              <a:rPr lang="cs-CZ" sz="16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=</a:t>
            </a:r>
            <a:r>
              <a:rPr lang="cs-CZ" sz="16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True</a:t>
            </a:r>
            <a:r>
              <a:rPr lang="cs-CZ" sz="16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, </a:t>
            </a:r>
            <a:r>
              <a:rPr lang="cs-CZ" sz="16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italic</a:t>
            </a:r>
            <a:r>
              <a:rPr lang="cs-CZ" sz="16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=</a:t>
            </a:r>
            <a:r>
              <a:rPr lang="cs-CZ" sz="16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False</a:t>
            </a:r>
            <a:r>
              <a:rPr lang="cs-CZ" sz="16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, </a:t>
            </a:r>
            <a:r>
              <a:rPr lang="cs-CZ" sz="16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underline</a:t>
            </a:r>
            <a:r>
              <a:rPr lang="cs-CZ" sz="16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='</a:t>
            </a:r>
            <a:r>
              <a:rPr lang="cs-CZ" sz="16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none</a:t>
            </a:r>
            <a:r>
              <a:rPr lang="cs-CZ" sz="16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')</a:t>
            </a:r>
            <a:endParaRPr lang="cs-CZ" sz="1600" dirty="0">
              <a:latin typeface="Consolas" panose="020B0609020204030204" pitchFamily="49" charset="0"/>
              <a:ea typeface="Roboto Thin" pitchFamily="2" charset="0"/>
              <a:cs typeface="Courier New" panose="02070309020205020404" pitchFamily="49" charset="0"/>
            </a:endParaRPr>
          </a:p>
          <a:p>
            <a:pPr lvl="2">
              <a:buFontTx/>
              <a:buChar char="-"/>
            </a:pPr>
            <a:endParaRPr lang="cs-CZ" sz="1800" b="1" dirty="0" smtClean="0">
              <a:latin typeface="+mj-lt"/>
              <a:ea typeface="Roboto Thin" pitchFamily="2" charset="0"/>
              <a:cs typeface="Courier New" panose="02070309020205020404" pitchFamily="49" charset="0"/>
            </a:endParaRPr>
          </a:p>
          <a:p>
            <a:pPr lvl="1">
              <a:buFontTx/>
              <a:buChar char="-"/>
            </a:pPr>
            <a:r>
              <a:rPr lang="cs-CZ" sz="20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nastavení barvy:</a:t>
            </a:r>
            <a:endParaRPr lang="cs-CZ" sz="2000" dirty="0">
              <a:latin typeface="+mj-lt"/>
              <a:ea typeface="Roboto Thin" pitchFamily="2" charset="0"/>
              <a:cs typeface="Courier New" panose="02070309020205020404" pitchFamily="49" charset="0"/>
            </a:endParaRPr>
          </a:p>
          <a:p>
            <a:pPr lvl="2">
              <a:buFontTx/>
              <a:buChar char="-"/>
            </a:pPr>
            <a:r>
              <a:rPr lang="cs-CZ" sz="16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cell.font</a:t>
            </a:r>
            <a:r>
              <a:rPr lang="cs-CZ" sz="16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</a:t>
            </a:r>
            <a:r>
              <a:rPr lang="cs-CZ" sz="16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= </a:t>
            </a:r>
            <a:r>
              <a:rPr lang="cs-CZ" sz="16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Font(</a:t>
            </a:r>
            <a:r>
              <a:rPr lang="cs-CZ" sz="16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color</a:t>
            </a:r>
            <a:r>
              <a:rPr lang="cs-CZ" sz="16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='FF00FF')</a:t>
            </a:r>
            <a:endParaRPr lang="cs-CZ" sz="1600" dirty="0">
              <a:latin typeface="Consolas" panose="020B0609020204030204" pitchFamily="49" charset="0"/>
              <a:ea typeface="Roboto Thin" pitchFamily="2" charset="0"/>
              <a:cs typeface="Courier New" panose="02070309020205020404" pitchFamily="49" charset="0"/>
            </a:endParaRPr>
          </a:p>
          <a:p>
            <a:pPr lvl="2">
              <a:buFontTx/>
              <a:buChar char="-"/>
            </a:pPr>
            <a:endParaRPr lang="cs-CZ" sz="1600" dirty="0" smtClean="0">
              <a:latin typeface="+mj-lt"/>
              <a:ea typeface="Roboto Thin" pitchFamily="2" charset="0"/>
              <a:cs typeface="Courier New" panose="02070309020205020404" pitchFamily="49" charset="0"/>
            </a:endParaRPr>
          </a:p>
        </p:txBody>
      </p:sp>
      <p:pic>
        <p:nvPicPr>
          <p:cNvPr id="4" name="Obráze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0676" y="365125"/>
            <a:ext cx="1393124" cy="353809"/>
          </a:xfrm>
          <a:prstGeom prst="rect">
            <a:avLst/>
          </a:prstGeom>
        </p:spPr>
      </p:pic>
      <p:pic>
        <p:nvPicPr>
          <p:cNvPr id="5122" name="Picture 2" descr="Výsledek obrázku pro calligraphy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5534" y="3550507"/>
            <a:ext cx="2308266" cy="3031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87379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91826"/>
          </a:xfrm>
        </p:spPr>
        <p:txBody>
          <a:bodyPr/>
          <a:lstStyle/>
          <a:p>
            <a:r>
              <a:rPr lang="cs-CZ" b="1" dirty="0" smtClean="0">
                <a:solidFill>
                  <a:srgbClr val="CC0011"/>
                </a:solidFill>
                <a:latin typeface="Cabin" panose="020B0803050202020004" pitchFamily="34" charset="0"/>
              </a:rPr>
              <a:t>Ohraničení buňky</a:t>
            </a:r>
            <a:endParaRPr lang="cs-CZ" b="1" dirty="0">
              <a:solidFill>
                <a:srgbClr val="CC0011"/>
              </a:solidFill>
              <a:latin typeface="Cabin" panose="020B0803050202020004" pitchFamily="34" charset="0"/>
            </a:endParaRP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56407"/>
          </a:xfrm>
        </p:spPr>
        <p:txBody>
          <a:bodyPr>
            <a:normAutofit lnSpcReduction="10000"/>
          </a:bodyPr>
          <a:lstStyle/>
          <a:p>
            <a:pPr>
              <a:buFontTx/>
              <a:buChar char="-"/>
            </a:pPr>
            <a:r>
              <a:rPr lang="cs-CZ" sz="24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nastavení ohraničení buňky:</a:t>
            </a:r>
          </a:p>
          <a:p>
            <a:pPr lvl="1">
              <a:buFontTx/>
              <a:buChar char="-"/>
            </a:pPr>
            <a:r>
              <a:rPr lang="cs-CZ" sz="20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importujeme:</a:t>
            </a:r>
          </a:p>
          <a:p>
            <a:pPr lvl="2">
              <a:buFontTx/>
              <a:buChar char="-"/>
            </a:pPr>
            <a:r>
              <a:rPr lang="cs-CZ" sz="16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from</a:t>
            </a:r>
            <a:r>
              <a:rPr lang="cs-CZ" sz="16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</a:t>
            </a:r>
            <a:r>
              <a:rPr lang="cs-CZ" sz="16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openpyxl.styles</a:t>
            </a:r>
            <a:r>
              <a:rPr lang="cs-CZ" sz="16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import </a:t>
            </a:r>
            <a:r>
              <a:rPr lang="cs-CZ" sz="16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Border</a:t>
            </a:r>
            <a:r>
              <a:rPr lang="cs-CZ" sz="16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, </a:t>
            </a:r>
            <a:r>
              <a:rPr lang="cs-CZ" sz="16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Side</a:t>
            </a:r>
            <a:r>
              <a:rPr lang="cs-CZ" sz="16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</a:t>
            </a:r>
          </a:p>
          <a:p>
            <a:pPr lvl="2">
              <a:buFontTx/>
              <a:buChar char="-"/>
            </a:pPr>
            <a:endParaRPr lang="cs-CZ" sz="1600" dirty="0" smtClean="0">
              <a:latin typeface="+mj-lt"/>
              <a:ea typeface="Roboto Thin" pitchFamily="2" charset="0"/>
              <a:cs typeface="Courier New" panose="02070309020205020404" pitchFamily="49" charset="0"/>
            </a:endParaRPr>
          </a:p>
          <a:p>
            <a:pPr lvl="1">
              <a:buFontTx/>
              <a:buChar char="-"/>
            </a:pPr>
            <a:r>
              <a:rPr lang="en-US" sz="2000" dirty="0" err="1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nastaven</a:t>
            </a:r>
            <a:r>
              <a:rPr lang="cs-CZ" sz="20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í ohraničení dle stran</a:t>
            </a:r>
            <a:r>
              <a:rPr lang="cs-CZ" sz="20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:</a:t>
            </a:r>
          </a:p>
          <a:p>
            <a:pPr lvl="2">
              <a:buFontTx/>
              <a:buChar char="-"/>
            </a:pPr>
            <a:r>
              <a:rPr lang="cs-CZ" sz="16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cell.border</a:t>
            </a:r>
            <a:r>
              <a:rPr lang="cs-CZ" sz="16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</a:t>
            </a:r>
            <a:r>
              <a:rPr lang="cs-CZ" sz="16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= </a:t>
            </a:r>
            <a:r>
              <a:rPr lang="cs-CZ" sz="16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Border</a:t>
            </a:r>
            <a:r>
              <a:rPr lang="cs-CZ" sz="16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(</a:t>
            </a:r>
            <a:r>
              <a:rPr lang="cs-CZ" sz="16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left</a:t>
            </a:r>
            <a:r>
              <a:rPr lang="cs-CZ" sz="16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=</a:t>
            </a:r>
            <a:r>
              <a:rPr lang="cs-CZ" sz="16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Side</a:t>
            </a:r>
            <a:r>
              <a:rPr lang="cs-CZ" sz="16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(</a:t>
            </a:r>
            <a:r>
              <a:rPr lang="cs-CZ" sz="16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border_style</a:t>
            </a:r>
            <a:r>
              <a:rPr lang="cs-CZ" sz="16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="</a:t>
            </a:r>
            <a:r>
              <a:rPr lang="cs-CZ" sz="16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thin</a:t>
            </a:r>
            <a:r>
              <a:rPr lang="cs-CZ" sz="16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", </a:t>
            </a:r>
            <a:r>
              <a:rPr lang="cs-CZ" sz="16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color</a:t>
            </a:r>
            <a:r>
              <a:rPr lang="cs-CZ" sz="16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='FF00FF'), </a:t>
            </a:r>
            <a:r>
              <a:rPr lang="cs-CZ" sz="16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right</a:t>
            </a:r>
            <a:r>
              <a:rPr lang="cs-CZ" sz="16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=…)</a:t>
            </a:r>
          </a:p>
          <a:p>
            <a:pPr lvl="1">
              <a:buFontTx/>
              <a:buChar char="-"/>
            </a:pPr>
            <a:endParaRPr lang="cs-CZ" sz="1800" dirty="0">
              <a:latin typeface="Consolas" panose="020B0609020204030204" pitchFamily="49" charset="0"/>
              <a:ea typeface="Roboto Thin" pitchFamily="2" charset="0"/>
              <a:cs typeface="Courier New" panose="02070309020205020404" pitchFamily="49" charset="0"/>
            </a:endParaRPr>
          </a:p>
          <a:p>
            <a:pPr lvl="1">
              <a:buFontTx/>
              <a:buChar char="-"/>
            </a:pPr>
            <a:r>
              <a:rPr lang="cs-CZ" sz="20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pro každou stranu je možné volit jiné ohraničení</a:t>
            </a:r>
          </a:p>
          <a:p>
            <a:pPr lvl="1">
              <a:buFontTx/>
              <a:buChar char="-"/>
            </a:pPr>
            <a:r>
              <a:rPr lang="cs-CZ" sz="2000" dirty="0">
                <a:latin typeface="+mj-lt"/>
                <a:ea typeface="Roboto Thin" pitchFamily="2" charset="0"/>
                <a:cs typeface="Courier New" panose="02070309020205020404" pitchFamily="49" charset="0"/>
              </a:rPr>
              <a:t>p</a:t>
            </a:r>
            <a:r>
              <a:rPr lang="cs-CZ" sz="20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říklady </a:t>
            </a:r>
            <a:r>
              <a:rPr lang="cs-CZ" sz="2000" dirty="0" err="1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border_style</a:t>
            </a:r>
            <a:r>
              <a:rPr lang="cs-CZ" sz="20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:</a:t>
            </a:r>
          </a:p>
          <a:p>
            <a:pPr lvl="2">
              <a:buFontTx/>
              <a:buChar char="-"/>
            </a:pPr>
            <a:r>
              <a:rPr lang="cs-CZ" sz="18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None</a:t>
            </a:r>
            <a:endParaRPr lang="cs-CZ" sz="1800" dirty="0" smtClean="0">
              <a:latin typeface="Consolas" panose="020B0609020204030204" pitchFamily="49" charset="0"/>
              <a:ea typeface="Roboto Thin" pitchFamily="2" charset="0"/>
              <a:cs typeface="Courier New" panose="02070309020205020404" pitchFamily="49" charset="0"/>
            </a:endParaRPr>
          </a:p>
          <a:p>
            <a:pPr lvl="2">
              <a:buFontTx/>
              <a:buChar char="-"/>
            </a:pPr>
            <a:r>
              <a:rPr lang="cs-CZ" sz="18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'</a:t>
            </a:r>
            <a:r>
              <a:rPr lang="cs-CZ" sz="18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thin</a:t>
            </a:r>
            <a:r>
              <a:rPr lang="cs-CZ" sz="18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'</a:t>
            </a:r>
            <a:endParaRPr lang="cs-CZ" sz="1800" dirty="0" smtClean="0">
              <a:latin typeface="Consolas" panose="020B0609020204030204" pitchFamily="49" charset="0"/>
              <a:ea typeface="Roboto Thin" pitchFamily="2" charset="0"/>
              <a:cs typeface="Courier New" panose="02070309020205020404" pitchFamily="49" charset="0"/>
            </a:endParaRPr>
          </a:p>
          <a:p>
            <a:pPr lvl="2">
              <a:buFontTx/>
              <a:buChar char="-"/>
            </a:pPr>
            <a:r>
              <a:rPr lang="cs-CZ" sz="18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'</a:t>
            </a:r>
            <a:r>
              <a:rPr lang="cs-CZ" sz="18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dashed</a:t>
            </a:r>
            <a:r>
              <a:rPr lang="cs-CZ" sz="18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'</a:t>
            </a:r>
            <a:endParaRPr lang="cs-CZ" sz="1800" dirty="0" smtClean="0">
              <a:latin typeface="Consolas" panose="020B0609020204030204" pitchFamily="49" charset="0"/>
              <a:ea typeface="Roboto Thin" pitchFamily="2" charset="0"/>
              <a:cs typeface="Courier New" panose="02070309020205020404" pitchFamily="49" charset="0"/>
            </a:endParaRPr>
          </a:p>
          <a:p>
            <a:pPr lvl="2">
              <a:buFontTx/>
              <a:buChar char="-"/>
            </a:pPr>
            <a:r>
              <a:rPr lang="cs-CZ" sz="18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'double</a:t>
            </a:r>
            <a:r>
              <a:rPr lang="cs-CZ" sz="18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'</a:t>
            </a:r>
            <a:endParaRPr lang="cs-CZ" sz="1800" dirty="0" smtClean="0">
              <a:latin typeface="Consolas" panose="020B0609020204030204" pitchFamily="49" charset="0"/>
              <a:ea typeface="Roboto Thin" pitchFamily="2" charset="0"/>
              <a:cs typeface="Courier New" panose="02070309020205020404" pitchFamily="49" charset="0"/>
            </a:endParaRPr>
          </a:p>
          <a:p>
            <a:pPr lvl="2">
              <a:buFontTx/>
              <a:buChar char="-"/>
            </a:pPr>
            <a:r>
              <a:rPr lang="cs-CZ" sz="18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'medium</a:t>
            </a:r>
            <a:r>
              <a:rPr lang="cs-CZ" sz="18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'</a:t>
            </a:r>
            <a:endParaRPr lang="cs-CZ" sz="1800" dirty="0" smtClean="0">
              <a:latin typeface="Consolas" panose="020B0609020204030204" pitchFamily="49" charset="0"/>
              <a:ea typeface="Roboto Thin" pitchFamily="2" charset="0"/>
              <a:cs typeface="Courier New" panose="02070309020205020404" pitchFamily="49" charset="0"/>
            </a:endParaRPr>
          </a:p>
          <a:p>
            <a:pPr lvl="2">
              <a:buFontTx/>
              <a:buChar char="-"/>
            </a:pPr>
            <a:r>
              <a:rPr lang="cs-CZ" sz="18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'</a:t>
            </a:r>
            <a:r>
              <a:rPr lang="cs-CZ" sz="18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thick</a:t>
            </a:r>
            <a:r>
              <a:rPr lang="cs-CZ" sz="18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'</a:t>
            </a:r>
            <a:r>
              <a:rPr lang="cs-CZ" sz="14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	</a:t>
            </a:r>
          </a:p>
        </p:txBody>
      </p:sp>
      <p:pic>
        <p:nvPicPr>
          <p:cNvPr id="4" name="Obráze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0676" y="365125"/>
            <a:ext cx="1393124" cy="353809"/>
          </a:xfrm>
          <a:prstGeom prst="rect">
            <a:avLst/>
          </a:prstGeom>
        </p:spPr>
      </p:pic>
      <p:pic>
        <p:nvPicPr>
          <p:cNvPr id="7174" name="Picture 6" descr="Související obráze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7908169" y="4752502"/>
            <a:ext cx="4286250" cy="1685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20494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91826"/>
          </a:xfrm>
        </p:spPr>
        <p:txBody>
          <a:bodyPr/>
          <a:lstStyle/>
          <a:p>
            <a:r>
              <a:rPr lang="cs-CZ" b="1" dirty="0" smtClean="0">
                <a:solidFill>
                  <a:srgbClr val="CC0011"/>
                </a:solidFill>
                <a:latin typeface="Cabin" panose="020B0803050202020004" pitchFamily="34" charset="0"/>
              </a:rPr>
              <a:t>Podbarvení buňky</a:t>
            </a:r>
            <a:endParaRPr lang="cs-CZ" b="1" dirty="0">
              <a:solidFill>
                <a:srgbClr val="CC0011"/>
              </a:solidFill>
              <a:latin typeface="Cabin" panose="020B0803050202020004" pitchFamily="34" charset="0"/>
            </a:endParaRP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56407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cs-CZ" sz="24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nastavení podbarvení buňky:</a:t>
            </a:r>
          </a:p>
          <a:p>
            <a:pPr lvl="1">
              <a:buFontTx/>
              <a:buChar char="-"/>
            </a:pPr>
            <a:r>
              <a:rPr lang="cs-CZ" sz="20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importujeme:</a:t>
            </a:r>
          </a:p>
          <a:p>
            <a:pPr lvl="2">
              <a:buFontTx/>
              <a:buChar char="-"/>
            </a:pPr>
            <a:r>
              <a:rPr lang="cs-CZ" sz="16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from</a:t>
            </a:r>
            <a:r>
              <a:rPr lang="cs-CZ" sz="16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</a:t>
            </a:r>
            <a:r>
              <a:rPr lang="cs-CZ" sz="16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openpyxl.styles</a:t>
            </a:r>
            <a:r>
              <a:rPr lang="cs-CZ" sz="16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import </a:t>
            </a:r>
            <a:r>
              <a:rPr lang="cs-CZ" sz="16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PatternFill</a:t>
            </a:r>
            <a:endParaRPr lang="cs-CZ" sz="1600" dirty="0" smtClean="0">
              <a:latin typeface="Consolas" panose="020B0609020204030204" pitchFamily="49" charset="0"/>
              <a:ea typeface="Roboto Thin" pitchFamily="2" charset="0"/>
              <a:cs typeface="Courier New" panose="02070309020205020404" pitchFamily="49" charset="0"/>
            </a:endParaRPr>
          </a:p>
          <a:p>
            <a:pPr lvl="2">
              <a:buFontTx/>
              <a:buChar char="-"/>
            </a:pPr>
            <a:endParaRPr lang="cs-CZ" sz="1600" dirty="0" smtClean="0">
              <a:latin typeface="+mj-lt"/>
              <a:ea typeface="Roboto Thin" pitchFamily="2" charset="0"/>
              <a:cs typeface="Courier New" panose="02070309020205020404" pitchFamily="49" charset="0"/>
            </a:endParaRPr>
          </a:p>
          <a:p>
            <a:pPr lvl="1">
              <a:buFontTx/>
              <a:buChar char="-"/>
            </a:pPr>
            <a:r>
              <a:rPr lang="en-US" sz="2000" dirty="0" err="1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nastaven</a:t>
            </a:r>
            <a:r>
              <a:rPr lang="cs-CZ" sz="20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í ohraničení dle stran</a:t>
            </a:r>
            <a:r>
              <a:rPr lang="cs-CZ" sz="20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:</a:t>
            </a:r>
          </a:p>
          <a:p>
            <a:pPr lvl="2">
              <a:buFontTx/>
              <a:buChar char="-"/>
            </a:pPr>
            <a:r>
              <a:rPr lang="cs-CZ" sz="16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cell.fill</a:t>
            </a:r>
            <a:r>
              <a:rPr lang="cs-CZ" sz="16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</a:t>
            </a:r>
            <a:r>
              <a:rPr lang="cs-CZ" sz="16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= </a:t>
            </a:r>
            <a:r>
              <a:rPr lang="cs-CZ" sz="16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PatternFill</a:t>
            </a:r>
            <a:r>
              <a:rPr lang="cs-CZ" sz="16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(</a:t>
            </a:r>
            <a:r>
              <a:rPr lang="cs-CZ" sz="16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bgColor</a:t>
            </a:r>
            <a:r>
              <a:rPr lang="cs-CZ" sz="16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="</a:t>
            </a:r>
            <a:r>
              <a:rPr lang="cs-CZ" sz="16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FF00FF", </a:t>
            </a:r>
            <a:r>
              <a:rPr lang="cs-CZ" sz="16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fill_type</a:t>
            </a:r>
            <a:r>
              <a:rPr lang="cs-CZ" sz="16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= "solid</a:t>
            </a:r>
            <a:r>
              <a:rPr lang="cs-CZ" sz="16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")</a:t>
            </a:r>
            <a:r>
              <a:rPr lang="cs-CZ" sz="14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	</a:t>
            </a:r>
          </a:p>
        </p:txBody>
      </p:sp>
      <p:pic>
        <p:nvPicPr>
          <p:cNvPr id="4" name="Obráze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0676" y="365125"/>
            <a:ext cx="1393124" cy="353809"/>
          </a:xfrm>
          <a:prstGeom prst="rect">
            <a:avLst/>
          </a:prstGeom>
        </p:spPr>
      </p:pic>
      <p:pic>
        <p:nvPicPr>
          <p:cNvPr id="6" name="Picture 2" descr="Výsledek obrázku pro can with pain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117492" y="3943416"/>
            <a:ext cx="4236308" cy="2638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44111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91826"/>
          </a:xfrm>
        </p:spPr>
        <p:txBody>
          <a:bodyPr/>
          <a:lstStyle/>
          <a:p>
            <a:r>
              <a:rPr lang="cs-CZ" b="1" dirty="0" smtClean="0">
                <a:solidFill>
                  <a:srgbClr val="CC0011"/>
                </a:solidFill>
                <a:latin typeface="Cabin" panose="020B0803050202020004" pitchFamily="34" charset="0"/>
              </a:rPr>
              <a:t>Sloučení / rozdělení buněk</a:t>
            </a:r>
            <a:endParaRPr lang="cs-CZ" b="1" dirty="0">
              <a:solidFill>
                <a:srgbClr val="CC0011"/>
              </a:solidFill>
              <a:latin typeface="Cabin" panose="020B0803050202020004" pitchFamily="34" charset="0"/>
            </a:endParaRP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56407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cs-CZ" sz="24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sloučení buněk:</a:t>
            </a:r>
          </a:p>
          <a:p>
            <a:pPr lvl="1">
              <a:buFontTx/>
              <a:buChar char="-"/>
            </a:pPr>
            <a:r>
              <a:rPr lang="cs-CZ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ws.merge_cells</a:t>
            </a:r>
            <a:r>
              <a:rPr lang="cs-CZ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('B3:D5')</a:t>
            </a:r>
          </a:p>
          <a:p>
            <a:pPr lvl="1">
              <a:buFontTx/>
              <a:buChar char="-"/>
            </a:pPr>
            <a:endParaRPr lang="cs-CZ" sz="1600" dirty="0" smtClean="0">
              <a:latin typeface="+mj-lt"/>
              <a:ea typeface="Roboto Thin" pitchFamily="2" charset="0"/>
              <a:cs typeface="Courier New" panose="02070309020205020404" pitchFamily="49" charset="0"/>
            </a:endParaRPr>
          </a:p>
          <a:p>
            <a:pPr>
              <a:buFontTx/>
              <a:buChar char="-"/>
            </a:pPr>
            <a:r>
              <a:rPr lang="cs-CZ" sz="24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rozdělení buněk</a:t>
            </a:r>
            <a:r>
              <a:rPr lang="cs-CZ" sz="24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:</a:t>
            </a:r>
          </a:p>
          <a:p>
            <a:pPr lvl="1">
              <a:buFontTx/>
              <a:buChar char="-"/>
            </a:pPr>
            <a:r>
              <a:rPr lang="cs-CZ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ws.unmerge_cells</a:t>
            </a:r>
            <a:r>
              <a:rPr lang="cs-CZ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('B3:D5</a:t>
            </a:r>
            <a:r>
              <a:rPr lang="cs-CZ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')</a:t>
            </a:r>
            <a:endParaRPr lang="cs-CZ" dirty="0">
              <a:latin typeface="Consolas" panose="020B0609020204030204" pitchFamily="49" charset="0"/>
              <a:ea typeface="Roboto Thin" pitchFamily="2" charset="0"/>
              <a:cs typeface="Courier New" panose="02070309020205020404" pitchFamily="49" charset="0"/>
            </a:endParaRPr>
          </a:p>
        </p:txBody>
      </p:sp>
      <p:pic>
        <p:nvPicPr>
          <p:cNvPr id="4" name="Obráze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0676" y="365125"/>
            <a:ext cx="1393124" cy="353809"/>
          </a:xfrm>
          <a:prstGeom prst="rect">
            <a:avLst/>
          </a:prstGeom>
        </p:spPr>
      </p:pic>
      <p:pic>
        <p:nvPicPr>
          <p:cNvPr id="8200" name="Picture 8" descr="Výsledek obrázku pro cellular division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02" r="20971"/>
          <a:stretch/>
        </p:blipFill>
        <p:spPr bwMode="auto">
          <a:xfrm>
            <a:off x="8066903" y="3653602"/>
            <a:ext cx="3286897" cy="2928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33267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91826"/>
          </a:xfrm>
        </p:spPr>
        <p:txBody>
          <a:bodyPr/>
          <a:lstStyle/>
          <a:p>
            <a:r>
              <a:rPr lang="cs-CZ" b="1" dirty="0" smtClean="0">
                <a:solidFill>
                  <a:srgbClr val="CC0011"/>
                </a:solidFill>
                <a:latin typeface="Cabin" panose="020B0803050202020004" pitchFamily="34" charset="0"/>
              </a:rPr>
              <a:t>Ať to nějak vypadá</a:t>
            </a:r>
            <a:endParaRPr lang="cs-CZ" b="1" dirty="0">
              <a:solidFill>
                <a:srgbClr val="CC0011"/>
              </a:solidFill>
              <a:latin typeface="Cabin" panose="020B0803050202020004" pitchFamily="34" charset="0"/>
            </a:endParaRPr>
          </a:p>
        </p:txBody>
      </p:sp>
      <p:pic>
        <p:nvPicPr>
          <p:cNvPr id="4" name="Obráze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0676" y="365125"/>
            <a:ext cx="1393124" cy="353809"/>
          </a:xfrm>
          <a:prstGeom prst="rect">
            <a:avLst/>
          </a:prstGeom>
        </p:spPr>
      </p:pic>
      <p:sp>
        <p:nvSpPr>
          <p:cNvPr id="10" name="Zástupný symbol pro obsah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56407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cs-CZ" sz="24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nyní jsme připraveni na </a:t>
            </a:r>
            <a:r>
              <a:rPr lang="cs-CZ" sz="24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druhé cvičení</a:t>
            </a:r>
            <a:endParaRPr lang="cs-CZ" sz="2400" dirty="0" smtClean="0">
              <a:latin typeface="+mj-lt"/>
              <a:ea typeface="Roboto Thin" pitchFamily="2" charset="0"/>
              <a:cs typeface="Courier New" panose="02070309020205020404" pitchFamily="49" charset="0"/>
            </a:endParaRPr>
          </a:p>
          <a:p>
            <a:pPr lvl="1">
              <a:buFontTx/>
              <a:buChar char="-"/>
            </a:pPr>
            <a:r>
              <a:rPr lang="cs-CZ" sz="20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prošmejdi adresář </a:t>
            </a:r>
            <a:r>
              <a:rPr lang="cs-CZ" sz="2000" i="1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"</a:t>
            </a:r>
            <a:r>
              <a:rPr lang="cs-CZ" sz="2000" i="1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lesson_02"</a:t>
            </a:r>
            <a:endParaRPr lang="cs-CZ" sz="2000" i="1" dirty="0" smtClean="0">
              <a:latin typeface="+mj-lt"/>
              <a:ea typeface="Roboto Thin" pitchFamily="2" charset="0"/>
              <a:cs typeface="Courier New" panose="02070309020205020404" pitchFamily="49" charset="0"/>
            </a:endParaRPr>
          </a:p>
          <a:p>
            <a:pPr lvl="1">
              <a:buFontTx/>
              <a:buChar char="-"/>
            </a:pPr>
            <a:r>
              <a:rPr lang="cs-CZ" sz="20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najdi soubor s </a:t>
            </a:r>
            <a:r>
              <a:rPr lang="cs-CZ" sz="2000" dirty="0">
                <a:latin typeface="+mj-lt"/>
                <a:ea typeface="Roboto Thin" pitchFamily="2" charset="0"/>
                <a:cs typeface="Courier New" panose="02070309020205020404" pitchFamily="49" charset="0"/>
              </a:rPr>
              <a:t>názvem </a:t>
            </a:r>
            <a:r>
              <a:rPr lang="cs-CZ" sz="2000" i="1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„seznam_firem.csv"</a:t>
            </a:r>
            <a:endParaRPr lang="cs-CZ" sz="2000" i="1" dirty="0" smtClean="0">
              <a:latin typeface="+mj-lt"/>
              <a:ea typeface="Roboto Thin" pitchFamily="2" charset="0"/>
              <a:cs typeface="Courier New" panose="02070309020205020404" pitchFamily="49" charset="0"/>
            </a:endParaRPr>
          </a:p>
          <a:p>
            <a:pPr lvl="1">
              <a:buFontTx/>
              <a:buChar char="-"/>
            </a:pPr>
            <a:r>
              <a:rPr lang="cs-CZ" sz="20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pomocí </a:t>
            </a:r>
            <a:r>
              <a:rPr lang="cs-CZ" sz="20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knihovny </a:t>
            </a:r>
            <a:r>
              <a:rPr lang="cs-CZ" sz="18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csv</a:t>
            </a:r>
            <a:r>
              <a:rPr lang="cs-CZ" sz="18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 </a:t>
            </a:r>
            <a:r>
              <a:rPr lang="cs-CZ" sz="20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načítej jednotlivé řádky</a:t>
            </a:r>
          </a:p>
          <a:p>
            <a:pPr lvl="2">
              <a:buFontTx/>
              <a:buChar char="-"/>
            </a:pPr>
            <a:r>
              <a:rPr lang="cs-CZ" sz="18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pro každý řádek </a:t>
            </a:r>
            <a:r>
              <a:rPr lang="cs-CZ" sz="18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vytvoř jednotný soubor s informacemi o daňovém subjektu</a:t>
            </a:r>
            <a:endParaRPr lang="cs-CZ" sz="1800" dirty="0" smtClean="0">
              <a:latin typeface="+mj-lt"/>
              <a:ea typeface="Roboto Thin" pitchFamily="2" charset="0"/>
              <a:cs typeface="Courier New" panose="02070309020205020404" pitchFamily="49" charset="0"/>
            </a:endParaRPr>
          </a:p>
          <a:p>
            <a:pPr lvl="2">
              <a:buFontTx/>
              <a:buChar char="-"/>
            </a:pPr>
            <a:r>
              <a:rPr lang="cs-CZ" sz="18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obsah souboru naformátuj s využitím již zmíněného</a:t>
            </a:r>
          </a:p>
          <a:p>
            <a:pPr lvl="2">
              <a:buFontTx/>
              <a:buChar char="-"/>
            </a:pPr>
            <a:r>
              <a:rPr lang="cs-CZ" sz="18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název souboru a název listu bude stejný jako číslo daňového subjektu</a:t>
            </a:r>
          </a:p>
          <a:p>
            <a:pPr lvl="2">
              <a:buFontTx/>
              <a:buChar char="-"/>
            </a:pPr>
            <a:r>
              <a:rPr lang="cs-CZ" sz="18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soubory ulož do samostatné složky</a:t>
            </a:r>
            <a:endParaRPr lang="cs-CZ" sz="2000" dirty="0" smtClean="0">
              <a:latin typeface="+mj-lt"/>
              <a:ea typeface="Roboto Thin" pitchFamily="2" charset="0"/>
              <a:cs typeface="Courier New" panose="02070309020205020404" pitchFamily="49" charset="0"/>
            </a:endParaRPr>
          </a:p>
          <a:p>
            <a:pPr lvl="1">
              <a:buFontTx/>
              <a:buChar char="-"/>
            </a:pPr>
            <a:endParaRPr lang="cs-CZ" sz="2000" dirty="0" smtClean="0">
              <a:latin typeface="+mj-lt"/>
              <a:ea typeface="Roboto Thin" pitchFamily="2" charset="0"/>
              <a:cs typeface="Courier New" panose="02070309020205020404" pitchFamily="49" charset="0"/>
            </a:endParaRPr>
          </a:p>
          <a:p>
            <a:pPr lvl="1">
              <a:buFontTx/>
              <a:buChar char="-"/>
            </a:pPr>
            <a:endParaRPr lang="cs-CZ" sz="1400" dirty="0">
              <a:latin typeface="Consolas" panose="020B0609020204030204" pitchFamily="49" charset="0"/>
              <a:ea typeface="Roboto Thin" pitchFamily="2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endParaRPr lang="cs-CZ" sz="500" dirty="0">
              <a:ea typeface="Roboto Thin" pitchFamily="2" charset="0"/>
              <a:cs typeface="Courier New" panose="02070309020205020404" pitchFamily="49" charset="0"/>
            </a:endParaRPr>
          </a:p>
        </p:txBody>
      </p:sp>
      <p:pic>
        <p:nvPicPr>
          <p:cNvPr id="6" name="Obrázek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9828" y="2768309"/>
            <a:ext cx="2694820" cy="3813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2034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91826"/>
          </a:xfrm>
        </p:spPr>
        <p:txBody>
          <a:bodyPr/>
          <a:lstStyle/>
          <a:p>
            <a:r>
              <a:rPr lang="cs-CZ" b="1" dirty="0" smtClean="0">
                <a:solidFill>
                  <a:srgbClr val="CC0011"/>
                </a:solidFill>
                <a:latin typeface="Cabin" panose="020B0803050202020004" pitchFamily="34" charset="0"/>
              </a:rPr>
              <a:t>Použité knihovny</a:t>
            </a:r>
            <a:endParaRPr lang="cs-CZ" b="1" dirty="0">
              <a:solidFill>
                <a:srgbClr val="CC0011"/>
              </a:solidFill>
              <a:latin typeface="Cabin" panose="020B0803050202020004" pitchFamily="34" charset="0"/>
            </a:endParaRP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cs-CZ" b="1" dirty="0" smtClean="0">
                <a:latin typeface="+mj-lt"/>
              </a:rPr>
              <a:t>openpyxl</a:t>
            </a:r>
          </a:p>
          <a:p>
            <a:pPr marL="457200" lvl="1" indent="0">
              <a:buNone/>
            </a:pPr>
            <a:r>
              <a:rPr lang="cs-CZ" sz="2400" b="1" dirty="0" smtClean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cs-CZ" sz="2400" dirty="0" smtClean="0"/>
              <a:t>	</a:t>
            </a:r>
            <a:r>
              <a:rPr lang="cs-CZ" sz="2400" dirty="0" smtClean="0">
                <a:latin typeface="+mj-lt"/>
              </a:rPr>
              <a:t>možnosti formátování</a:t>
            </a:r>
          </a:p>
          <a:p>
            <a:pPr marL="457200" lvl="1" indent="0">
              <a:buNone/>
            </a:pPr>
            <a:r>
              <a:rPr lang="cs-CZ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cs-CZ" sz="2400" dirty="0" smtClean="0"/>
              <a:t>	</a:t>
            </a:r>
            <a:r>
              <a:rPr lang="cs-CZ" sz="2400" dirty="0" smtClean="0">
                <a:latin typeface="+mj-lt"/>
              </a:rPr>
              <a:t>rychlost zpracování</a:t>
            </a:r>
          </a:p>
          <a:p>
            <a:endParaRPr lang="cs-CZ" dirty="0" smtClean="0"/>
          </a:p>
          <a:p>
            <a:r>
              <a:rPr lang="cs-CZ" b="1" dirty="0" err="1" smtClean="0">
                <a:latin typeface="+mj-lt"/>
              </a:rPr>
              <a:t>PyExcellent</a:t>
            </a:r>
            <a:endParaRPr lang="cs-CZ" b="1" dirty="0" smtClean="0">
              <a:latin typeface="+mj-lt"/>
            </a:endParaRPr>
          </a:p>
          <a:p>
            <a:pPr marL="457200" lvl="1" indent="0">
              <a:buNone/>
            </a:pPr>
            <a:r>
              <a:rPr lang="cs-CZ" b="1" dirty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cs-CZ" dirty="0"/>
              <a:t>	</a:t>
            </a:r>
            <a:r>
              <a:rPr lang="cs-CZ" dirty="0" smtClean="0">
                <a:latin typeface="+mj-lt"/>
              </a:rPr>
              <a:t>rychlost zpracování</a:t>
            </a:r>
          </a:p>
          <a:p>
            <a:pPr marL="457200" lvl="1" indent="0">
              <a:buNone/>
            </a:pPr>
            <a:r>
              <a:rPr lang="cs-CZ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cs-CZ" dirty="0"/>
              <a:t>	</a:t>
            </a:r>
            <a:r>
              <a:rPr lang="cs-CZ" dirty="0" smtClean="0">
                <a:latin typeface="+mj-lt"/>
              </a:rPr>
              <a:t>možnosti </a:t>
            </a:r>
            <a:r>
              <a:rPr lang="cs-CZ" dirty="0">
                <a:latin typeface="+mj-lt"/>
              </a:rPr>
              <a:t>formátování</a:t>
            </a:r>
          </a:p>
          <a:p>
            <a:pPr marL="457200" lvl="1" indent="0">
              <a:buNone/>
            </a:pPr>
            <a:endParaRPr lang="cs-CZ" dirty="0"/>
          </a:p>
          <a:p>
            <a:pPr lvl="1"/>
            <a:endParaRPr lang="cs-CZ" dirty="0"/>
          </a:p>
        </p:txBody>
      </p:sp>
      <p:pic>
        <p:nvPicPr>
          <p:cNvPr id="4" name="Obráze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0676" y="365125"/>
            <a:ext cx="1393124" cy="353809"/>
          </a:xfrm>
          <a:prstGeom prst="rect">
            <a:avLst/>
          </a:prstGeom>
        </p:spPr>
      </p:pic>
      <p:pic>
        <p:nvPicPr>
          <p:cNvPr id="6" name="Obrázek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2360" y="1556951"/>
            <a:ext cx="3901440" cy="3901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6201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91826"/>
          </a:xfrm>
        </p:spPr>
        <p:txBody>
          <a:bodyPr/>
          <a:lstStyle/>
          <a:p>
            <a:r>
              <a:rPr lang="cs-CZ" b="1" dirty="0" smtClean="0">
                <a:solidFill>
                  <a:srgbClr val="CC0011"/>
                </a:solidFill>
                <a:latin typeface="Cabin" panose="020B0803050202020004" pitchFamily="34" charset="0"/>
              </a:rPr>
              <a:t>Začínáme s openpyxl</a:t>
            </a:r>
            <a:endParaRPr lang="cs-CZ" b="1" dirty="0">
              <a:solidFill>
                <a:srgbClr val="CC0011"/>
              </a:solidFill>
              <a:latin typeface="Cabin" panose="020B0803050202020004" pitchFamily="34" charset="0"/>
            </a:endParaRP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cs-CZ" sz="2400" dirty="0">
                <a:latin typeface="+mj-lt"/>
                <a:ea typeface="Roboto Thin" pitchFamily="2" charset="0"/>
                <a:cs typeface="Courier New" panose="02070309020205020404" pitchFamily="49" charset="0"/>
              </a:rPr>
              <a:t>n</a:t>
            </a:r>
            <a:r>
              <a:rPr lang="cs-CZ" sz="24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aklonuj si mě: </a:t>
            </a:r>
            <a:r>
              <a:rPr lang="cs-CZ" sz="2400" b="1" dirty="0" smtClean="0">
                <a:latin typeface="Consolas" panose="020B0609020204030204" pitchFamily="49" charset="0"/>
                <a:cs typeface="Courier New" panose="02070309020205020404" pitchFamily="49" charset="0"/>
              </a:rPr>
              <a:t>git </a:t>
            </a:r>
            <a:r>
              <a:rPr lang="cs-CZ" sz="2400" b="1" dirty="0" err="1" smtClean="0">
                <a:latin typeface="Consolas" panose="020B0609020204030204" pitchFamily="49" charset="0"/>
                <a:cs typeface="Courier New" panose="02070309020205020404" pitchFamily="49" charset="0"/>
              </a:rPr>
              <a:t>clone</a:t>
            </a:r>
            <a:r>
              <a:rPr lang="cs-CZ" sz="2400" b="1" dirty="0" smtClean="0">
                <a:latin typeface="Consolas" panose="020B0609020204030204" pitchFamily="49" charset="0"/>
                <a:cs typeface="Courier New" panose="02070309020205020404" pitchFamily="49" charset="0"/>
              </a:rPr>
              <a:t> https://github.com/luipenox/pytable</a:t>
            </a:r>
          </a:p>
          <a:p>
            <a:pPr marL="457200" indent="-457200">
              <a:buAutoNum type="arabicPeriod"/>
            </a:pPr>
            <a:r>
              <a:rPr lang="cs-CZ" sz="2400" dirty="0">
                <a:latin typeface="+mj-lt"/>
                <a:cs typeface="Courier New" panose="02070309020205020404" pitchFamily="49" charset="0"/>
              </a:rPr>
              <a:t>v</a:t>
            </a:r>
            <a:r>
              <a:rPr lang="cs-CZ" sz="2400" dirty="0" smtClean="0">
                <a:latin typeface="+mj-lt"/>
                <a:cs typeface="Courier New" panose="02070309020205020404" pitchFamily="49" charset="0"/>
              </a:rPr>
              <a:t>ytvoř si nový soubor </a:t>
            </a:r>
            <a:r>
              <a:rPr lang="cs-CZ" sz="2400" b="1" dirty="0" smtClean="0">
                <a:latin typeface="Consolas" panose="020B0609020204030204" pitchFamily="49" charset="0"/>
                <a:cs typeface="Courier New" panose="02070309020205020404" pitchFamily="49" charset="0"/>
              </a:rPr>
              <a:t>demo_openpyxl.py</a:t>
            </a:r>
            <a:r>
              <a:rPr lang="cs-CZ" sz="2400" b="1" dirty="0" smtClean="0">
                <a:latin typeface="+mj-lt"/>
                <a:cs typeface="Courier New" panose="02070309020205020404" pitchFamily="49" charset="0"/>
              </a:rPr>
              <a:t> </a:t>
            </a:r>
            <a:r>
              <a:rPr lang="cs-CZ" sz="2400" dirty="0" smtClean="0">
                <a:latin typeface="+mj-lt"/>
                <a:cs typeface="Courier New" panose="02070309020205020404" pitchFamily="49" charset="0"/>
              </a:rPr>
              <a:t>v klonovaném projektu</a:t>
            </a:r>
          </a:p>
          <a:p>
            <a:pPr marL="457200" indent="-457200">
              <a:buAutoNum type="arabicPeriod"/>
            </a:pPr>
            <a:r>
              <a:rPr lang="cs-CZ" sz="2400" dirty="0" smtClean="0">
                <a:latin typeface="+mj-lt"/>
                <a:cs typeface="Courier New" panose="02070309020205020404" pitchFamily="49" charset="0"/>
              </a:rPr>
              <a:t>naimportuj si v něm</a:t>
            </a:r>
            <a:r>
              <a:rPr lang="en-US" sz="2400" dirty="0" smtClean="0">
                <a:latin typeface="+mj-lt"/>
                <a:cs typeface="Courier New" panose="02070309020205020404" pitchFamily="49" charset="0"/>
              </a:rPr>
              <a:t>: </a:t>
            </a:r>
            <a:r>
              <a:rPr lang="en-US" sz="2400" b="1" dirty="0" smtClean="0">
                <a:latin typeface="Consolas" panose="020B0609020204030204" pitchFamily="49" charset="0"/>
                <a:cs typeface="Courier New" panose="02070309020205020404" pitchFamily="49" charset="0"/>
              </a:rPr>
              <a:t>from </a:t>
            </a:r>
            <a:r>
              <a:rPr lang="en-US" sz="2400" b="1" dirty="0" err="1" smtClean="0">
                <a:latin typeface="Consolas" panose="020B0609020204030204" pitchFamily="49" charset="0"/>
                <a:cs typeface="Courier New" panose="02070309020205020404" pitchFamily="49" charset="0"/>
              </a:rPr>
              <a:t>pytable</a:t>
            </a:r>
            <a:r>
              <a:rPr lang="en-US" sz="2400" b="1" dirty="0" smtClean="0">
                <a:latin typeface="Consolas" panose="020B0609020204030204" pitchFamily="49" charset="0"/>
                <a:cs typeface="Courier New" panose="02070309020205020404" pitchFamily="49" charset="0"/>
              </a:rPr>
              <a:t> import </a:t>
            </a:r>
            <a:r>
              <a:rPr lang="en-US" sz="2400" b="1" dirty="0" err="1" smtClean="0">
                <a:latin typeface="Consolas" panose="020B0609020204030204" pitchFamily="49" charset="0"/>
                <a:cs typeface="Courier New" panose="02070309020205020404" pitchFamily="49" charset="0"/>
              </a:rPr>
              <a:t>create_demo</a:t>
            </a:r>
            <a:r>
              <a:rPr lang="en-US" sz="2400" dirty="0" smtClean="0">
                <a:latin typeface="+mj-lt"/>
                <a:cs typeface="Courier New" panose="02070309020205020404" pitchFamily="49" charset="0"/>
              </a:rPr>
              <a:t> </a:t>
            </a:r>
          </a:p>
          <a:p>
            <a:pPr marL="457200" indent="-457200">
              <a:buAutoNum type="arabicPeriod"/>
            </a:pPr>
            <a:r>
              <a:rPr lang="cs-CZ" sz="2400" dirty="0" smtClean="0">
                <a:latin typeface="+mj-lt"/>
                <a:cs typeface="Courier New" panose="02070309020205020404" pitchFamily="49" charset="0"/>
              </a:rPr>
              <a:t>zavolej importovanou funkci</a:t>
            </a:r>
            <a:r>
              <a:rPr lang="en-US" sz="2400" dirty="0" smtClean="0">
                <a:latin typeface="+mj-lt"/>
                <a:cs typeface="Courier New" panose="02070309020205020404" pitchFamily="49" charset="0"/>
              </a:rPr>
              <a:t>: </a:t>
            </a:r>
            <a:r>
              <a:rPr lang="en-US" sz="2400" b="1" dirty="0" err="1" smtClean="0">
                <a:latin typeface="Consolas" panose="020B0609020204030204" pitchFamily="49" charset="0"/>
                <a:cs typeface="Courier New" panose="02070309020205020404" pitchFamily="49" charset="0"/>
              </a:rPr>
              <a:t>create_demo</a:t>
            </a:r>
            <a:r>
              <a:rPr lang="en-US" sz="2400" b="1" dirty="0" smtClean="0">
                <a:latin typeface="Consolas" panose="020B0609020204030204" pitchFamily="49" charset="0"/>
                <a:cs typeface="Courier New" panose="02070309020205020404" pitchFamily="49" charset="0"/>
              </a:rPr>
              <a:t>()</a:t>
            </a:r>
            <a:endParaRPr lang="cs-CZ" sz="2400" b="1" dirty="0" smtClean="0">
              <a:latin typeface="Consolas" panose="020B0609020204030204" pitchFamily="49" charset="0"/>
              <a:cs typeface="Courier New" panose="02070309020205020404" pitchFamily="49" charset="0"/>
            </a:endParaRPr>
          </a:p>
          <a:p>
            <a:pPr marL="457200" indent="-457200">
              <a:buAutoNum type="arabicPeriod"/>
            </a:pPr>
            <a:r>
              <a:rPr lang="cs-CZ" sz="2400" dirty="0" smtClean="0">
                <a:latin typeface="+mj-lt"/>
                <a:cs typeface="Courier New" panose="02070309020205020404" pitchFamily="49" charset="0"/>
              </a:rPr>
              <a:t>omrkni výsledný soubor ve svém tabulkovém editoru </a:t>
            </a:r>
          </a:p>
          <a:p>
            <a:pPr marL="457200" indent="-457200">
              <a:buAutoNum type="arabicPeriod"/>
            </a:pPr>
            <a:endParaRPr lang="cs-CZ" dirty="0">
              <a:latin typeface="+mj-lt"/>
              <a:cs typeface="Courier New" panose="02070309020205020404" pitchFamily="49" charset="0"/>
            </a:endParaRPr>
          </a:p>
        </p:txBody>
      </p:sp>
      <p:pic>
        <p:nvPicPr>
          <p:cNvPr id="4" name="Obráze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0676" y="365125"/>
            <a:ext cx="1393124" cy="353809"/>
          </a:xfrm>
          <a:prstGeom prst="rect">
            <a:avLst/>
          </a:prstGeom>
        </p:spPr>
      </p:pic>
      <p:pic>
        <p:nvPicPr>
          <p:cNvPr id="8" name="Obrázek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0918" y="3971111"/>
            <a:ext cx="3377514" cy="2398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9076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91826"/>
          </a:xfrm>
        </p:spPr>
        <p:txBody>
          <a:bodyPr/>
          <a:lstStyle/>
          <a:p>
            <a:r>
              <a:rPr lang="cs-CZ" b="1" dirty="0" smtClean="0">
                <a:solidFill>
                  <a:srgbClr val="CC0011"/>
                </a:solidFill>
                <a:latin typeface="Cabin" panose="020B0803050202020004" pitchFamily="34" charset="0"/>
              </a:rPr>
              <a:t>Co zvládneme s openpyxl</a:t>
            </a:r>
            <a:endParaRPr lang="cs-CZ" b="1" dirty="0">
              <a:solidFill>
                <a:srgbClr val="CC0011"/>
              </a:solidFill>
              <a:latin typeface="Cabin" panose="020B0803050202020004" pitchFamily="34" charset="0"/>
            </a:endParaRP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cs-CZ" sz="24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vkládání dat</a:t>
            </a:r>
          </a:p>
          <a:p>
            <a:pPr>
              <a:buFontTx/>
              <a:buChar char="-"/>
            </a:pPr>
            <a:r>
              <a:rPr lang="cs-CZ" sz="24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nastavení výšky řádků, šířky sloupců</a:t>
            </a:r>
          </a:p>
          <a:p>
            <a:pPr>
              <a:buFontTx/>
              <a:buChar char="-"/>
            </a:pPr>
            <a:r>
              <a:rPr lang="cs-CZ" sz="24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nastavení zarovnání, odsazení</a:t>
            </a:r>
          </a:p>
          <a:p>
            <a:pPr>
              <a:buFontTx/>
              <a:buChar char="-"/>
            </a:pPr>
            <a:r>
              <a:rPr lang="cs-CZ" sz="24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nastavení písma (font, barva, tučné, kurzíva, …)</a:t>
            </a:r>
          </a:p>
          <a:p>
            <a:pPr>
              <a:buFontTx/>
              <a:buChar char="-"/>
            </a:pPr>
            <a:r>
              <a:rPr lang="cs-CZ" sz="2400" dirty="0" smtClean="0">
                <a:latin typeface="+mj-lt"/>
                <a:cs typeface="Courier New" panose="02070309020205020404" pitchFamily="49" charset="0"/>
              </a:rPr>
              <a:t>nastavení formátu dat</a:t>
            </a:r>
          </a:p>
          <a:p>
            <a:pPr>
              <a:buFontTx/>
              <a:buChar char="-"/>
            </a:pPr>
            <a:r>
              <a:rPr lang="cs-CZ" sz="2400" dirty="0" smtClean="0">
                <a:latin typeface="+mj-lt"/>
                <a:cs typeface="Courier New" panose="02070309020205020404" pitchFamily="49" charset="0"/>
              </a:rPr>
              <a:t>nastavení barvy pozadí</a:t>
            </a:r>
          </a:p>
          <a:p>
            <a:pPr>
              <a:buFontTx/>
              <a:buChar char="-"/>
            </a:pPr>
            <a:r>
              <a:rPr lang="cs-CZ" sz="2400" dirty="0" smtClean="0">
                <a:latin typeface="+mj-lt"/>
                <a:cs typeface="Courier New" panose="02070309020205020404" pitchFamily="49" charset="0"/>
              </a:rPr>
              <a:t>vytvářet grafy</a:t>
            </a:r>
          </a:p>
          <a:p>
            <a:pPr>
              <a:buFontTx/>
              <a:buChar char="-"/>
            </a:pPr>
            <a:r>
              <a:rPr lang="cs-CZ" sz="2400" dirty="0" smtClean="0">
                <a:latin typeface="+mj-lt"/>
                <a:cs typeface="Courier New" panose="02070309020205020404" pitchFamily="49" charset="0"/>
              </a:rPr>
              <a:t>vytvářet vzorce</a:t>
            </a:r>
          </a:p>
          <a:p>
            <a:pPr>
              <a:buFontTx/>
              <a:buChar char="-"/>
            </a:pPr>
            <a:r>
              <a:rPr lang="cs-CZ" sz="2400" dirty="0" smtClean="0">
                <a:latin typeface="+mj-lt"/>
                <a:cs typeface="Courier New" panose="02070309020205020404" pitchFamily="49" charset="0"/>
              </a:rPr>
              <a:t>nastavovat podmíněné formátování</a:t>
            </a:r>
            <a:endParaRPr lang="cs-CZ" sz="2400" dirty="0">
              <a:latin typeface="+mj-lt"/>
              <a:cs typeface="Courier New" panose="02070309020205020404" pitchFamily="49" charset="0"/>
            </a:endParaRPr>
          </a:p>
        </p:txBody>
      </p:sp>
      <p:pic>
        <p:nvPicPr>
          <p:cNvPr id="4" name="Obráze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0676" y="365125"/>
            <a:ext cx="1393124" cy="353809"/>
          </a:xfrm>
          <a:prstGeom prst="rect">
            <a:avLst/>
          </a:prstGeom>
        </p:spPr>
      </p:pic>
      <p:pic>
        <p:nvPicPr>
          <p:cNvPr id="6" name="Obrázek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7004" y="2671119"/>
            <a:ext cx="4195119" cy="4195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0285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91826"/>
          </a:xfrm>
        </p:spPr>
        <p:txBody>
          <a:bodyPr/>
          <a:lstStyle/>
          <a:p>
            <a:r>
              <a:rPr lang="cs-CZ" b="1" dirty="0" smtClean="0">
                <a:solidFill>
                  <a:srgbClr val="CC0011"/>
                </a:solidFill>
                <a:latin typeface="Cabin" panose="020B0803050202020004" pitchFamily="34" charset="0"/>
              </a:rPr>
              <a:t>Co nezvládneme s openpyxl</a:t>
            </a:r>
            <a:endParaRPr lang="cs-CZ" b="1" dirty="0">
              <a:solidFill>
                <a:srgbClr val="CC0011"/>
              </a:solidFill>
              <a:latin typeface="Cabin" panose="020B0803050202020004" pitchFamily="34" charset="0"/>
            </a:endParaRP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cs-CZ" sz="2400" dirty="0">
                <a:latin typeface="+mj-lt"/>
                <a:ea typeface="Roboto Thin" pitchFamily="2" charset="0"/>
                <a:cs typeface="Courier New" panose="02070309020205020404" pitchFamily="49" charset="0"/>
              </a:rPr>
              <a:t>v</a:t>
            </a:r>
            <a:r>
              <a:rPr lang="cs-CZ" sz="24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ytvářet „tabulky“ (paradoxně)</a:t>
            </a:r>
          </a:p>
          <a:p>
            <a:pPr>
              <a:buFontTx/>
              <a:buChar char="-"/>
            </a:pPr>
            <a:r>
              <a:rPr lang="cs-CZ" sz="24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nastavovat automatickou šířku sloupce</a:t>
            </a:r>
          </a:p>
        </p:txBody>
      </p:sp>
      <p:pic>
        <p:nvPicPr>
          <p:cNvPr id="4" name="Obráze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0676" y="365125"/>
            <a:ext cx="1393124" cy="353809"/>
          </a:xfrm>
          <a:prstGeom prst="rect">
            <a:avLst/>
          </a:prstGeom>
        </p:spPr>
      </p:pic>
      <p:pic>
        <p:nvPicPr>
          <p:cNvPr id="5" name="Obrázek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6378" y="3800178"/>
            <a:ext cx="2552454" cy="2645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00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91826"/>
          </a:xfrm>
        </p:spPr>
        <p:txBody>
          <a:bodyPr/>
          <a:lstStyle/>
          <a:p>
            <a:r>
              <a:rPr lang="cs-CZ" b="1" dirty="0" smtClean="0">
                <a:solidFill>
                  <a:srgbClr val="CC0011"/>
                </a:solidFill>
                <a:latin typeface="Cabin" panose="020B0803050202020004" pitchFamily="34" charset="0"/>
              </a:rPr>
              <a:t>Základy práce s openpyxl</a:t>
            </a:r>
            <a:endParaRPr lang="cs-CZ" b="1" dirty="0">
              <a:solidFill>
                <a:srgbClr val="CC0011"/>
              </a:solidFill>
              <a:latin typeface="Cabin" panose="020B0803050202020004" pitchFamily="34" charset="0"/>
            </a:endParaRP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cs-CZ" sz="24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hlavní objekt jako ekvivalent souboru</a:t>
            </a:r>
          </a:p>
          <a:p>
            <a:pPr marL="0" indent="0">
              <a:buNone/>
            </a:pPr>
            <a:endParaRPr lang="cs-CZ" sz="200" dirty="0" smtClean="0">
              <a:latin typeface="+mj-lt"/>
              <a:ea typeface="Roboto Thin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cs-CZ" sz="24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	</a:t>
            </a:r>
            <a:r>
              <a:rPr lang="cs-CZ" sz="24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from</a:t>
            </a:r>
            <a:r>
              <a:rPr lang="cs-CZ" sz="24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</a:t>
            </a:r>
            <a:r>
              <a:rPr lang="cs-CZ" sz="24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openpyxl import </a:t>
            </a:r>
            <a:r>
              <a:rPr lang="cs-CZ" sz="24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Workbook</a:t>
            </a:r>
            <a:endParaRPr lang="cs-CZ" sz="2400" dirty="0" smtClean="0">
              <a:latin typeface="Consolas" panose="020B0609020204030204" pitchFamily="49" charset="0"/>
              <a:ea typeface="Roboto Thin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cs-CZ" sz="24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	</a:t>
            </a:r>
            <a:r>
              <a:rPr lang="cs-CZ" sz="24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workbook</a:t>
            </a:r>
            <a:r>
              <a:rPr lang="cs-CZ" sz="24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= </a:t>
            </a:r>
            <a:r>
              <a:rPr lang="cs-CZ" sz="24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Workbook</a:t>
            </a:r>
            <a:r>
              <a:rPr lang="cs-CZ" sz="24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()</a:t>
            </a:r>
          </a:p>
          <a:p>
            <a:pPr marL="0" indent="0">
              <a:buNone/>
            </a:pPr>
            <a:endParaRPr lang="cs-CZ" sz="2400" dirty="0" smtClean="0">
              <a:latin typeface="Consolas" panose="020B0609020204030204" pitchFamily="49" charset="0"/>
              <a:ea typeface="Roboto Thin" pitchFamily="2" charset="0"/>
              <a:cs typeface="Courier New" panose="02070309020205020404" pitchFamily="49" charset="0"/>
            </a:endParaRPr>
          </a:p>
          <a:p>
            <a:pPr>
              <a:buFontTx/>
              <a:buChar char="-"/>
            </a:pPr>
            <a:r>
              <a:rPr lang="cs-CZ" sz="24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práce s daty na samostatných listech</a:t>
            </a:r>
          </a:p>
          <a:p>
            <a:pPr marL="0" indent="0">
              <a:buNone/>
            </a:pPr>
            <a:endParaRPr lang="cs-CZ" sz="200" dirty="0" smtClean="0">
              <a:latin typeface="+mj-lt"/>
              <a:ea typeface="Roboto Thin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cs-CZ" sz="2400" dirty="0">
                <a:ea typeface="Roboto Thin" pitchFamily="2" charset="0"/>
                <a:cs typeface="Courier New" panose="02070309020205020404" pitchFamily="49" charset="0"/>
              </a:rPr>
              <a:t>	</a:t>
            </a:r>
            <a:r>
              <a:rPr lang="cs-CZ" sz="24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worksheet</a:t>
            </a:r>
            <a:r>
              <a:rPr lang="cs-CZ" sz="24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= </a:t>
            </a:r>
            <a:r>
              <a:rPr lang="cs-CZ" sz="24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workbook.active</a:t>
            </a:r>
            <a:endParaRPr lang="cs-CZ" sz="2400" dirty="0">
              <a:latin typeface="Consolas" panose="020B0609020204030204" pitchFamily="49" charset="0"/>
              <a:ea typeface="Roboto Thin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cs-CZ" sz="2400" dirty="0">
                <a:ea typeface="Roboto Thin" pitchFamily="2" charset="0"/>
                <a:cs typeface="Courier New" panose="02070309020205020404" pitchFamily="49" charset="0"/>
              </a:rPr>
              <a:t>	</a:t>
            </a:r>
            <a:r>
              <a:rPr lang="cs-CZ" sz="2400" dirty="0" smtClean="0">
                <a:ea typeface="Roboto Thin" pitchFamily="2" charset="0"/>
                <a:cs typeface="Courier New" panose="02070309020205020404" pitchFamily="49" charset="0"/>
              </a:rPr>
              <a:t>  </a:t>
            </a:r>
            <a:r>
              <a:rPr lang="cs-CZ" sz="24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nebo</a:t>
            </a:r>
          </a:p>
          <a:p>
            <a:pPr marL="0" indent="0">
              <a:buNone/>
            </a:pPr>
            <a:r>
              <a:rPr lang="cs-CZ" sz="24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	</a:t>
            </a:r>
            <a:r>
              <a:rPr lang="cs-CZ" sz="24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worksheet</a:t>
            </a:r>
            <a:r>
              <a:rPr lang="cs-CZ" sz="24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= </a:t>
            </a:r>
            <a:r>
              <a:rPr lang="cs-CZ" sz="24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workbook.create_sheet</a:t>
            </a:r>
            <a:r>
              <a:rPr lang="cs-CZ" sz="24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('Název listu')</a:t>
            </a:r>
            <a:endParaRPr lang="cs-CZ" sz="2400" dirty="0">
              <a:latin typeface="Consolas" panose="020B0609020204030204" pitchFamily="49" charset="0"/>
              <a:ea typeface="Roboto Thin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cs-CZ" sz="2400" dirty="0">
              <a:latin typeface="Consolas" panose="020B0609020204030204" pitchFamily="49" charset="0"/>
              <a:ea typeface="Roboto Thin" pitchFamily="2" charset="0"/>
              <a:cs typeface="Courier New" panose="02070309020205020404" pitchFamily="49" charset="0"/>
            </a:endParaRPr>
          </a:p>
        </p:txBody>
      </p:sp>
      <p:pic>
        <p:nvPicPr>
          <p:cNvPr id="4" name="Obráze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0676" y="365125"/>
            <a:ext cx="1393124" cy="353809"/>
          </a:xfrm>
          <a:prstGeom prst="rect">
            <a:avLst/>
          </a:prstGeom>
        </p:spPr>
      </p:pic>
      <p:pic>
        <p:nvPicPr>
          <p:cNvPr id="8" name="Obrázek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59" t="16797" r="18046" b="19014"/>
          <a:stretch/>
        </p:blipFill>
        <p:spPr>
          <a:xfrm>
            <a:off x="7274010" y="1999499"/>
            <a:ext cx="4464908" cy="2504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7687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91826"/>
          </a:xfrm>
        </p:spPr>
        <p:txBody>
          <a:bodyPr/>
          <a:lstStyle/>
          <a:p>
            <a:r>
              <a:rPr lang="cs-CZ" b="1" dirty="0" smtClean="0">
                <a:solidFill>
                  <a:srgbClr val="CC0011"/>
                </a:solidFill>
                <a:latin typeface="Cabin" panose="020B0803050202020004" pitchFamily="34" charset="0"/>
              </a:rPr>
              <a:t>Uložení souboru</a:t>
            </a:r>
            <a:endParaRPr lang="cs-CZ" b="1" dirty="0">
              <a:solidFill>
                <a:srgbClr val="CC0011"/>
              </a:solidFill>
              <a:latin typeface="Cabin" panose="020B0803050202020004" pitchFamily="34" charset="0"/>
            </a:endParaRP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cs-CZ" sz="2400" dirty="0">
                <a:latin typeface="+mj-lt"/>
                <a:ea typeface="Roboto Thin" pitchFamily="2" charset="0"/>
                <a:cs typeface="Courier New" panose="02070309020205020404" pitchFamily="49" charset="0"/>
              </a:rPr>
              <a:t>d</a:t>
            </a:r>
            <a:r>
              <a:rPr lang="cs-CZ" sz="24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o souboru zapisujeme, je potřeba ho tedy vždy uzavřít</a:t>
            </a:r>
          </a:p>
          <a:p>
            <a:pPr>
              <a:buFontTx/>
              <a:buChar char="-"/>
            </a:pPr>
            <a:r>
              <a:rPr lang="cs-CZ" sz="24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z tohoto důvodu je nutné ošetřit zpracování kódu</a:t>
            </a:r>
          </a:p>
          <a:p>
            <a:pPr>
              <a:buFontTx/>
              <a:buChar char="-"/>
            </a:pPr>
            <a:r>
              <a:rPr lang="cs-CZ" sz="2400" dirty="0">
                <a:latin typeface="+mj-lt"/>
                <a:ea typeface="Roboto Thin" pitchFamily="2" charset="0"/>
                <a:cs typeface="Courier New" panose="02070309020205020404" pitchFamily="49" charset="0"/>
              </a:rPr>
              <a:t>p</a:t>
            </a:r>
            <a:r>
              <a:rPr lang="cs-CZ" sz="24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oužijeme blok </a:t>
            </a:r>
            <a:r>
              <a:rPr lang="cs-CZ" sz="24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try</a:t>
            </a:r>
            <a:r>
              <a:rPr lang="cs-CZ" sz="24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 a </a:t>
            </a:r>
            <a:r>
              <a:rPr lang="cs-CZ" sz="24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finally</a:t>
            </a:r>
            <a:endParaRPr lang="cs-CZ" sz="2400" dirty="0" smtClean="0">
              <a:latin typeface="Consolas" panose="020B0609020204030204" pitchFamily="49" charset="0"/>
              <a:ea typeface="Roboto Thin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cs-CZ" sz="200" dirty="0" smtClean="0">
              <a:latin typeface="+mj-lt"/>
              <a:ea typeface="Roboto Thin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cs-CZ" sz="24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	</a:t>
            </a:r>
            <a:r>
              <a:rPr lang="cs-CZ" sz="24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try</a:t>
            </a:r>
            <a:r>
              <a:rPr lang="cs-CZ" sz="24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:</a:t>
            </a:r>
          </a:p>
          <a:p>
            <a:pPr marL="0" indent="0">
              <a:buNone/>
            </a:pPr>
            <a:r>
              <a:rPr lang="cs-CZ" sz="24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	</a:t>
            </a:r>
            <a:r>
              <a:rPr lang="cs-CZ" sz="24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	…</a:t>
            </a:r>
          </a:p>
          <a:p>
            <a:pPr marL="0" indent="0">
              <a:buNone/>
            </a:pPr>
            <a:r>
              <a:rPr lang="cs-CZ" sz="24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	</a:t>
            </a:r>
            <a:r>
              <a:rPr lang="cs-CZ" sz="24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finally</a:t>
            </a:r>
            <a:r>
              <a:rPr lang="cs-CZ" sz="24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:</a:t>
            </a:r>
            <a:endParaRPr lang="cs-CZ" sz="2400" dirty="0" smtClean="0">
              <a:latin typeface="Consolas" panose="020B0609020204030204" pitchFamily="49" charset="0"/>
              <a:ea typeface="Roboto Thin" pitchFamily="2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cs-CZ" sz="24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	</a:t>
            </a:r>
            <a:r>
              <a:rPr lang="cs-CZ" sz="24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	</a:t>
            </a:r>
            <a:r>
              <a:rPr lang="cs-CZ" sz="24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workbook.save</a:t>
            </a:r>
            <a:r>
              <a:rPr lang="cs-CZ" sz="24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(</a:t>
            </a:r>
            <a:r>
              <a:rPr lang="cs-CZ" sz="24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filename</a:t>
            </a:r>
            <a:r>
              <a:rPr lang="cs-CZ" sz="24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=</a:t>
            </a:r>
            <a:r>
              <a:rPr lang="cs-CZ" sz="24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'</a:t>
            </a:r>
            <a:r>
              <a:rPr lang="en-US" sz="24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nazev_souboru.xlsx</a:t>
            </a:r>
            <a:r>
              <a:rPr lang="cs-CZ" sz="24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')</a:t>
            </a:r>
          </a:p>
        </p:txBody>
      </p:sp>
      <p:pic>
        <p:nvPicPr>
          <p:cNvPr id="4" name="Obráze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0676" y="365125"/>
            <a:ext cx="1393124" cy="353809"/>
          </a:xfrm>
          <a:prstGeom prst="rect">
            <a:avLst/>
          </a:prstGeom>
        </p:spPr>
      </p:pic>
      <p:pic>
        <p:nvPicPr>
          <p:cNvPr id="5" name="Obrázek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1515">
            <a:off x="8947863" y="1507525"/>
            <a:ext cx="2125439" cy="215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4967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91826"/>
          </a:xfrm>
        </p:spPr>
        <p:txBody>
          <a:bodyPr/>
          <a:lstStyle/>
          <a:p>
            <a:r>
              <a:rPr lang="cs-CZ" b="1" dirty="0" smtClean="0">
                <a:solidFill>
                  <a:srgbClr val="CC0011"/>
                </a:solidFill>
                <a:latin typeface="Cabin" panose="020B0803050202020004" pitchFamily="34" charset="0"/>
              </a:rPr>
              <a:t>Základy práce s listem</a:t>
            </a:r>
            <a:endParaRPr lang="cs-CZ" b="1" dirty="0">
              <a:solidFill>
                <a:srgbClr val="CC0011"/>
              </a:solidFill>
              <a:latin typeface="Cabin" panose="020B0803050202020004" pitchFamily="34" charset="0"/>
            </a:endParaRPr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44515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cs-CZ" sz="24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nastavení názvu listu</a:t>
            </a:r>
          </a:p>
          <a:p>
            <a:pPr marL="457200" lvl="1" indent="0">
              <a:buNone/>
            </a:pPr>
            <a:r>
              <a:rPr lang="cs-CZ" sz="20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worksheet.title</a:t>
            </a:r>
            <a:r>
              <a:rPr lang="cs-CZ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= '</a:t>
            </a:r>
            <a:r>
              <a:rPr lang="en-US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N</a:t>
            </a:r>
            <a:r>
              <a:rPr lang="cs-CZ" sz="20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ový</a:t>
            </a:r>
            <a:r>
              <a:rPr lang="cs-CZ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název listu'</a:t>
            </a:r>
          </a:p>
          <a:p>
            <a:pPr marL="457200" lvl="1" indent="0">
              <a:buNone/>
            </a:pPr>
            <a:endParaRPr lang="cs-CZ" sz="500" dirty="0" smtClean="0">
              <a:latin typeface="+mj-lt"/>
              <a:ea typeface="Roboto Thin" pitchFamily="2" charset="0"/>
              <a:cs typeface="Courier New" panose="02070309020205020404" pitchFamily="49" charset="0"/>
            </a:endParaRPr>
          </a:p>
          <a:p>
            <a:pPr>
              <a:buFontTx/>
              <a:buChar char="-"/>
            </a:pPr>
            <a:r>
              <a:rPr lang="cs-CZ" sz="24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identifikace podle názvu listu</a:t>
            </a:r>
            <a:endParaRPr lang="cs-CZ" sz="2400" dirty="0">
              <a:ea typeface="Roboto Thin" pitchFamily="2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r>
              <a:rPr lang="en-US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worksheet = w</a:t>
            </a:r>
            <a:r>
              <a:rPr lang="cs-CZ" sz="20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ork</a:t>
            </a:r>
            <a:r>
              <a:rPr lang="en-US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book[</a:t>
            </a:r>
            <a:r>
              <a:rPr lang="cs-CZ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'</a:t>
            </a:r>
            <a:r>
              <a:rPr lang="en-US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N</a:t>
            </a:r>
            <a:r>
              <a:rPr lang="cs-CZ" sz="20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ázev</a:t>
            </a:r>
            <a:r>
              <a:rPr lang="cs-CZ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listu'</a:t>
            </a:r>
            <a:r>
              <a:rPr lang="en-US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]</a:t>
            </a:r>
            <a:endParaRPr lang="cs-CZ" sz="2000" dirty="0">
              <a:latin typeface="Consolas" panose="020B0609020204030204" pitchFamily="49" charset="0"/>
              <a:ea typeface="Roboto Thin" pitchFamily="2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endParaRPr lang="cs-CZ" sz="500" dirty="0">
              <a:ea typeface="Roboto Thin" pitchFamily="2" charset="0"/>
              <a:cs typeface="Courier New" panose="02070309020205020404" pitchFamily="49" charset="0"/>
            </a:endParaRPr>
          </a:p>
          <a:p>
            <a:pPr>
              <a:buFontTx/>
              <a:buChar char="-"/>
            </a:pPr>
            <a:r>
              <a:rPr lang="cs-CZ" sz="24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listy v sešitu</a:t>
            </a:r>
            <a:endParaRPr lang="cs-CZ" sz="2400" dirty="0">
              <a:latin typeface="+mj-lt"/>
              <a:ea typeface="Roboto Thin" pitchFamily="2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r>
              <a:rPr lang="cs-CZ" sz="2000" dirty="0" err="1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w</a:t>
            </a:r>
            <a:r>
              <a:rPr lang="cs-CZ" sz="20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orkbook.sheetnames</a:t>
            </a:r>
            <a:endParaRPr lang="cs-CZ" sz="2000" dirty="0">
              <a:latin typeface="Consolas" panose="020B0609020204030204" pitchFamily="49" charset="0"/>
              <a:ea typeface="Roboto Thin" pitchFamily="2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endParaRPr lang="cs-CZ" sz="500" dirty="0">
              <a:ea typeface="Roboto Thin" pitchFamily="2" charset="0"/>
              <a:cs typeface="Courier New" panose="02070309020205020404" pitchFamily="49" charset="0"/>
            </a:endParaRPr>
          </a:p>
          <a:p>
            <a:pPr>
              <a:buFontTx/>
              <a:buChar char="-"/>
            </a:pPr>
            <a:r>
              <a:rPr lang="cs-CZ" sz="24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procházení </a:t>
            </a:r>
            <a:r>
              <a:rPr lang="cs-CZ" sz="2400" i="1" dirty="0" err="1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for</a:t>
            </a:r>
            <a:r>
              <a:rPr lang="cs-CZ" sz="2400" dirty="0" smtClean="0">
                <a:latin typeface="+mj-lt"/>
                <a:ea typeface="Roboto Thin" pitchFamily="2" charset="0"/>
                <a:cs typeface="Courier New" panose="02070309020205020404" pitchFamily="49" charset="0"/>
              </a:rPr>
              <a:t> cyklem</a:t>
            </a:r>
            <a:endParaRPr lang="cs-CZ" sz="2400" dirty="0">
              <a:latin typeface="+mj-lt"/>
              <a:ea typeface="Roboto Thin" pitchFamily="2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r>
              <a:rPr lang="cs-CZ" sz="20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for</a:t>
            </a:r>
            <a:r>
              <a:rPr lang="cs-CZ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</a:t>
            </a:r>
            <a:r>
              <a:rPr lang="cs-CZ" sz="20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worksheet</a:t>
            </a:r>
            <a:r>
              <a:rPr lang="cs-CZ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 in </a:t>
            </a:r>
            <a:r>
              <a:rPr lang="cs-CZ" sz="20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workbook</a:t>
            </a:r>
            <a:r>
              <a:rPr lang="cs-CZ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:</a:t>
            </a:r>
          </a:p>
          <a:p>
            <a:pPr marL="457200" lvl="1" indent="0">
              <a:buNone/>
            </a:pPr>
            <a:r>
              <a:rPr lang="cs-CZ" sz="2000" dirty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	</a:t>
            </a:r>
            <a:r>
              <a:rPr lang="cs-CZ" sz="20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print</a:t>
            </a:r>
            <a:r>
              <a:rPr lang="cs-CZ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(</a:t>
            </a:r>
            <a:r>
              <a:rPr lang="cs-CZ" sz="2000" dirty="0" err="1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worksheet.title</a:t>
            </a:r>
            <a:r>
              <a:rPr lang="cs-CZ" sz="2000" dirty="0" smtClean="0">
                <a:latin typeface="Consolas" panose="020B0609020204030204" pitchFamily="49" charset="0"/>
                <a:ea typeface="Roboto Thin" pitchFamily="2" charset="0"/>
                <a:cs typeface="Courier New" panose="02070309020205020404" pitchFamily="49" charset="0"/>
              </a:rPr>
              <a:t>)</a:t>
            </a:r>
            <a:endParaRPr lang="cs-CZ" sz="2000" dirty="0">
              <a:latin typeface="Consolas" panose="020B0609020204030204" pitchFamily="49" charset="0"/>
              <a:ea typeface="Roboto Thin" pitchFamily="2" charset="0"/>
              <a:cs typeface="Courier New" panose="02070309020205020404" pitchFamily="49" charset="0"/>
            </a:endParaRPr>
          </a:p>
          <a:p>
            <a:pPr>
              <a:buFontTx/>
              <a:buChar char="-"/>
            </a:pPr>
            <a:endParaRPr lang="cs-CZ" sz="2400" dirty="0" smtClean="0">
              <a:latin typeface="+mj-lt"/>
              <a:ea typeface="Roboto Thin" pitchFamily="2" charset="0"/>
              <a:cs typeface="Courier New" panose="02070309020205020404" pitchFamily="49" charset="0"/>
            </a:endParaRPr>
          </a:p>
        </p:txBody>
      </p:sp>
      <p:pic>
        <p:nvPicPr>
          <p:cNvPr id="4" name="Obráze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0676" y="365125"/>
            <a:ext cx="1393124" cy="353809"/>
          </a:xfrm>
          <a:prstGeom prst="rect">
            <a:avLst/>
          </a:prstGeom>
        </p:spPr>
      </p:pic>
      <p:pic>
        <p:nvPicPr>
          <p:cNvPr id="6" name="Obrázek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9559" y="2718486"/>
            <a:ext cx="3144241" cy="3451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657837"/>
      </p:ext>
    </p:extLst>
  </p:cSld>
  <p:clrMapOvr>
    <a:masterClrMapping/>
  </p:clrMapOvr>
</p:sld>
</file>

<file path=ppt/theme/theme1.xml><?xml version="1.0" encoding="utf-8"?>
<a:theme xmlns:a="http://schemas.openxmlformats.org/drawingml/2006/main" name="Motiv Office">
  <a:themeElements>
    <a:clrScheme name="Kancelář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celář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celář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3955</TotalTime>
  <Words>998</Words>
  <Application>Microsoft Office PowerPoint</Application>
  <PresentationFormat>Širokoúhlá obrazovka</PresentationFormat>
  <Paragraphs>271</Paragraphs>
  <Slides>27</Slides>
  <Notes>0</Notes>
  <HiddenSlides>0</HiddenSlides>
  <MMClips>0</MMClips>
  <ScaleCrop>false</ScaleCrop>
  <HeadingPairs>
    <vt:vector size="6" baseType="variant">
      <vt:variant>
        <vt:lpstr>Použitá písma</vt:lpstr>
      </vt:variant>
      <vt:variant>
        <vt:i4>9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27</vt:i4>
      </vt:variant>
    </vt:vector>
  </HeadingPairs>
  <TitlesOfParts>
    <vt:vector size="37" baseType="lpstr">
      <vt:lpstr>Arial</vt:lpstr>
      <vt:lpstr>Cabin</vt:lpstr>
      <vt:lpstr>Calibri</vt:lpstr>
      <vt:lpstr>Calibri Light</vt:lpstr>
      <vt:lpstr>Candara</vt:lpstr>
      <vt:lpstr>Consolas</vt:lpstr>
      <vt:lpstr>Courier New</vt:lpstr>
      <vt:lpstr>Roboto</vt:lpstr>
      <vt:lpstr>Roboto Thin</vt:lpstr>
      <vt:lpstr>Motiv Office</vt:lpstr>
      <vt:lpstr>Prezentace aplikace PowerPoint</vt:lpstr>
      <vt:lpstr>Motivace</vt:lpstr>
      <vt:lpstr>Použité knihovny</vt:lpstr>
      <vt:lpstr>Začínáme s openpyxl</vt:lpstr>
      <vt:lpstr>Co zvládneme s openpyxl</vt:lpstr>
      <vt:lpstr>Co nezvládneme s openpyxl</vt:lpstr>
      <vt:lpstr>Základy práce s openpyxl</vt:lpstr>
      <vt:lpstr>Uložení souboru</vt:lpstr>
      <vt:lpstr>Základy práce s listem</vt:lpstr>
      <vt:lpstr>Základy práce s buňkou</vt:lpstr>
      <vt:lpstr>Práce s více buňkami</vt:lpstr>
      <vt:lpstr>Procházení buněk</vt:lpstr>
      <vt:lpstr>Rozsah buněk v listu</vt:lpstr>
      <vt:lpstr>Read-only</vt:lpstr>
      <vt:lpstr>Zápis pomocí rozsahu</vt:lpstr>
      <vt:lpstr>Čtení dat ze souboru</vt:lpstr>
      <vt:lpstr>Cvičení dělá mistra</vt:lpstr>
      <vt:lpstr>Prezentace aplikace PowerPoint</vt:lpstr>
      <vt:lpstr>Formátování</vt:lpstr>
      <vt:lpstr>Výška řádku / šířka sloupce</vt:lpstr>
      <vt:lpstr>Formát dat</vt:lpstr>
      <vt:lpstr>Zarovnání v buňce</vt:lpstr>
      <vt:lpstr>Formát písma</vt:lpstr>
      <vt:lpstr>Ohraničení buňky</vt:lpstr>
      <vt:lpstr>Podbarvení buňky</vt:lpstr>
      <vt:lpstr>Sloučení / rozdělení buněk</vt:lpstr>
      <vt:lpstr>Ať to nějak vypadá</vt:lpstr>
    </vt:vector>
  </TitlesOfParts>
  <Company>Finanční správa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Prezentace aplikace PowerPoint</dc:title>
  <dc:creator>Reif Luděk Ing. (FÚ pro Jihomoravský kraj)</dc:creator>
  <cp:lastModifiedBy>Reif Luděk Ing. (FÚ pro Jihomoravský kraj)</cp:lastModifiedBy>
  <cp:revision>63</cp:revision>
  <dcterms:created xsi:type="dcterms:W3CDTF">2019-11-12T07:27:05Z</dcterms:created>
  <dcterms:modified xsi:type="dcterms:W3CDTF">2019-11-15T16:48:35Z</dcterms:modified>
</cp:coreProperties>
</file>